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56" r:id="rId3"/>
    <p:sldId id="305" r:id="rId4"/>
    <p:sldId id="293" r:id="rId5"/>
    <p:sldId id="313" r:id="rId6"/>
    <p:sldId id="317" r:id="rId7"/>
    <p:sldId id="315" r:id="rId8"/>
    <p:sldId id="292" r:id="rId9"/>
    <p:sldId id="306" r:id="rId10"/>
    <p:sldId id="263" r:id="rId11"/>
    <p:sldId id="268" r:id="rId12"/>
    <p:sldId id="265" r:id="rId13"/>
    <p:sldId id="307" r:id="rId14"/>
    <p:sldId id="277" r:id="rId15"/>
    <p:sldId id="281" r:id="rId16"/>
    <p:sldId id="278" r:id="rId17"/>
    <p:sldId id="279" r:id="rId18"/>
    <p:sldId id="280" r:id="rId19"/>
    <p:sldId id="282" r:id="rId20"/>
    <p:sldId id="308" r:id="rId21"/>
    <p:sldId id="284" r:id="rId22"/>
    <p:sldId id="285" r:id="rId23"/>
    <p:sldId id="286" r:id="rId24"/>
    <p:sldId id="287" r:id="rId25"/>
    <p:sldId id="318" r:id="rId26"/>
    <p:sldId id="294" r:id="rId27"/>
    <p:sldId id="309" r:id="rId28"/>
    <p:sldId id="295" r:id="rId29"/>
    <p:sldId id="304" r:id="rId30"/>
    <p:sldId id="299" r:id="rId31"/>
    <p:sldId id="302" r:id="rId32"/>
    <p:sldId id="303" r:id="rId33"/>
    <p:sldId id="310" r:id="rId34"/>
    <p:sldId id="316" r:id="rId35"/>
    <p:sldId id="297" r:id="rId36"/>
    <p:sldId id="283"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96"/>
    <p:restoredTop sz="80488"/>
  </p:normalViewPr>
  <p:slideViewPr>
    <p:cSldViewPr snapToObjects="1">
      <p:cViewPr varScale="1">
        <p:scale>
          <a:sx n="90" d="100"/>
          <a:sy n="90" d="100"/>
        </p:scale>
        <p:origin x="88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3/9/17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a:t>
            </a:fld>
            <a:endParaRPr lang="en-US"/>
          </a:p>
        </p:txBody>
      </p:sp>
    </p:spTree>
    <p:extLst>
      <p:ext uri="{BB962C8B-B14F-4D97-AF65-F5344CB8AC3E}">
        <p14:creationId xmlns:p14="http://schemas.microsoft.com/office/powerpoint/2010/main"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a:t>
            </a:r>
            <a:r>
              <a:rPr lang="fr-FR" baseline="0" noProof="0" dirty="0" smtClean="0"/>
              <a:t>nous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p14="http://schemas.microsoft.com/office/powerpoint/2010/main"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val="75445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21</a:t>
            </a:fld>
            <a:endParaRPr lang="en-US"/>
          </a:p>
        </p:txBody>
      </p:sp>
    </p:spTree>
    <p:extLst>
      <p:ext uri="{BB962C8B-B14F-4D97-AF65-F5344CB8AC3E}">
        <p14:creationId xmlns:p14="http://schemas.microsoft.com/office/powerpoint/2010/main" val="332029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22</a:t>
            </a:fld>
            <a:endParaRPr lang="en-US"/>
          </a:p>
        </p:txBody>
      </p:sp>
    </p:spTree>
    <p:extLst>
      <p:ext uri="{BB962C8B-B14F-4D97-AF65-F5344CB8AC3E}">
        <p14:creationId xmlns:p14="http://schemas.microsoft.com/office/powerpoint/2010/main" val="353234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23</a:t>
            </a:fld>
            <a:endParaRPr lang="en-US"/>
          </a:p>
        </p:txBody>
      </p:sp>
    </p:spTree>
    <p:extLst>
      <p:ext uri="{BB962C8B-B14F-4D97-AF65-F5344CB8AC3E}">
        <p14:creationId xmlns:p14="http://schemas.microsoft.com/office/powerpoint/2010/main" val="81824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24</a:t>
            </a:fld>
            <a:endParaRPr lang="en-US"/>
          </a:p>
        </p:txBody>
      </p:sp>
    </p:spTree>
    <p:extLst>
      <p:ext uri="{BB962C8B-B14F-4D97-AF65-F5344CB8AC3E}">
        <p14:creationId xmlns:p14="http://schemas.microsoft.com/office/powerpoint/2010/main" val="278788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Donc c’est un problème.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Pas qu’à force de boire des bières ils vont finir par ne plus marcher droit ou ne plus retrouver la maison… mais pourquoi </a:t>
            </a:r>
            <a:r>
              <a:rPr lang="fr-FR" baseline="0" noProof="0" dirty="0" err="1" smtClean="0"/>
              <a:t>rammener</a:t>
            </a:r>
            <a:r>
              <a:rPr lang="fr-FR" baseline="0" noProof="0" dirty="0" smtClean="0"/>
              <a:t> la bière alors qu’on peut la déguster et la noter sur place? Ça éviterez pleins d’aller-retour, et ils reviendraient à la maison avec seulement le classement sous le bras!</a:t>
            </a:r>
          </a:p>
          <a:p>
            <a:endParaRPr lang="fr-FR" noProof="0" dirty="0" smtClean="0"/>
          </a:p>
          <a:p>
            <a:r>
              <a:rPr lang="fr-FR" noProof="0" dirty="0" smtClean="0"/>
              <a:t>Et c’est exactement</a:t>
            </a:r>
            <a:r>
              <a:rPr lang="fr-FR" baseline="0" noProof="0" dirty="0" smtClean="0"/>
              <a:t> comme ça que fonctionne les technologies </a:t>
            </a:r>
            <a:r>
              <a:rPr lang="fr-FR" baseline="0" noProof="0" dirty="0" err="1" smtClean="0"/>
              <a:t>Big</a:t>
            </a:r>
            <a:r>
              <a:rPr lang="fr-FR" baseline="0" noProof="0" dirty="0" smtClean="0"/>
              <a:t> Data pour traiter de gros volume d’information: </a:t>
            </a:r>
          </a:p>
          <a:p>
            <a:pPr marL="171450" indent="-171450">
              <a:buFontTx/>
              <a:buChar char="-"/>
            </a:pPr>
            <a:r>
              <a:rPr lang="fr-FR" baseline="0" noProof="0" dirty="0" smtClean="0"/>
              <a:t>Découpage d’un gros problème en petits problèmes</a:t>
            </a:r>
          </a:p>
          <a:p>
            <a:pPr marL="171450" indent="-171450">
              <a:buFontTx/>
              <a:buChar char="-"/>
            </a:pPr>
            <a:r>
              <a:rPr lang="fr-FR" baseline="0" noProof="0" dirty="0" smtClean="0"/>
              <a:t>Co-localisation des traitements avec les données</a:t>
            </a:r>
          </a:p>
          <a:p>
            <a:endParaRPr lang="fr-FR" noProof="0" dirty="0" smtClean="0"/>
          </a:p>
          <a:p>
            <a:r>
              <a:rPr lang="fr-FR" noProof="0" dirty="0" smtClean="0"/>
              <a:t>C’est la solution la plus efficace… mais pas sûr que ce soit la meilleur pour passer une bonne soirée…</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25</a:t>
            </a:fld>
            <a:endParaRPr lang="en-US"/>
          </a:p>
        </p:txBody>
      </p:sp>
    </p:spTree>
    <p:extLst>
      <p:ext uri="{BB962C8B-B14F-4D97-AF65-F5344CB8AC3E}">
        <p14:creationId xmlns:p14="http://schemas.microsoft.com/office/powerpoint/2010/main" val="94168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162DDD-BC2C-4DB7-BE9F-84C122F26B6F}" type="slidenum">
              <a:rPr lang="fr-FR" smtClean="0"/>
              <a:pPr>
                <a:defRPr/>
              </a:pPr>
              <a:t>7</a:t>
            </a:fld>
            <a:endParaRPr lang="fr-FR"/>
          </a:p>
        </p:txBody>
      </p:sp>
    </p:spTree>
    <p:extLst>
      <p:ext uri="{BB962C8B-B14F-4D97-AF65-F5344CB8AC3E}">
        <p14:creationId xmlns:p14="http://schemas.microsoft.com/office/powerpoint/2010/main" val="350775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p14="http://schemas.microsoft.com/office/powerpoint/2010/main" val="113473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p14="http://schemas.microsoft.com/office/powerpoint/2010/main" val="85612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12</a:t>
            </a:fld>
            <a:endParaRPr lang="en-US"/>
          </a:p>
        </p:txBody>
      </p:sp>
    </p:spTree>
    <p:extLst>
      <p:ext uri="{BB962C8B-B14F-4D97-AF65-F5344CB8AC3E}">
        <p14:creationId xmlns:p14="http://schemas.microsoft.com/office/powerpoint/2010/main" val="1256554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val="208655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val="112466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val="42777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val="198304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3/9/17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3/9/17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3/9/17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352935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334434" y="188919"/>
            <a:ext cx="11523133" cy="360362"/>
          </a:xfrm>
          <a:prstGeom prst="rect">
            <a:avLst/>
          </a:prstGeom>
        </p:spPr>
        <p:txBody>
          <a:bodyPr vert="horz" lIns="0" tIns="63873" rIns="0" bIns="63873" rtlCol="0" anchor="ctr">
            <a:normAutofit/>
          </a:bodyPr>
          <a:lstStyle/>
          <a:p>
            <a:pPr marL="0" marR="0" lvl="0" indent="0" algn="l" defTabSz="1277378" rtl="0" eaLnBrk="1" fontAlgn="base" latinLnBrk="0" hangingPunct="1">
              <a:lnSpc>
                <a:spcPct val="90000"/>
              </a:lnSpc>
              <a:spcBef>
                <a:spcPct val="0"/>
              </a:spcBef>
              <a:spcAft>
                <a:spcPct val="0"/>
              </a:spcAft>
              <a:buClrTx/>
              <a:buSzTx/>
              <a:buFontTx/>
              <a:buNone/>
              <a:tabLst/>
              <a:defRPr/>
            </a:pPr>
            <a:r>
              <a:rPr kumimoji="0" lang="en-US" sz="3299"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2511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3/9/17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3/9/17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3/9/17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3/9/17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3/9/17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3/9/17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3/9/17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3/9/17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20365650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3/9/17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a:t>
            </a:fld>
            <a:endParaRPr lang="en-US"/>
          </a:p>
        </p:txBody>
      </p:sp>
    </p:spTree>
    <p:extLst>
      <p:ext uri="{BB962C8B-B14F-4D97-AF65-F5344CB8AC3E}">
        <p14:creationId xmlns:p14="http://schemas.microsoft.com/office/powerpoint/2010/main"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6.jpe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jpeg"/><Relationship Id="rId5" Type="http://schemas.openxmlformats.org/officeDocument/2006/relationships/image" Target="../media/image53.tiff"/><Relationship Id="rId6" Type="http://schemas.openxmlformats.org/officeDocument/2006/relationships/image" Target="../media/image54.png"/><Relationship Id="rId7"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5.jpeg"/><Relationship Id="rId5" Type="http://schemas.openxmlformats.org/officeDocument/2006/relationships/image" Target="../media/image53.tiff"/><Relationship Id="rId6" Type="http://schemas.openxmlformats.org/officeDocument/2006/relationships/image" Target="../media/image56.tiff"/><Relationship Id="rId7"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tiff"/><Relationship Id="rId5" Type="http://schemas.openxmlformats.org/officeDocument/2006/relationships/image" Target="../media/image51.tiff"/><Relationship Id="rId6"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jpeg"/><Relationship Id="rId5" Type="http://schemas.openxmlformats.org/officeDocument/2006/relationships/image" Target="../media/image60.tiff"/><Relationship Id="rId6" Type="http://schemas.openxmlformats.org/officeDocument/2006/relationships/image" Target="../media/image61.tiff"/><Relationship Id="rId7"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image" Target="../media/image57.tif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62.tiff"/><Relationship Id="rId5" Type="http://schemas.openxmlformats.org/officeDocument/2006/relationships/image" Target="../media/image58.tiff"/><Relationship Id="rId6" Type="http://schemas.openxmlformats.org/officeDocument/2006/relationships/image" Target="../media/image59.jpeg"/><Relationship Id="rId7" Type="http://schemas.openxmlformats.org/officeDocument/2006/relationships/image" Target="../media/image60.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63.tiff"/><Relationship Id="rId5" Type="http://schemas.openxmlformats.org/officeDocument/2006/relationships/image" Target="../media/image64.tiff"/><Relationship Id="rId6" Type="http://schemas.openxmlformats.org/officeDocument/2006/relationships/image" Target="../media/image65.tiff"/><Relationship Id="rId7" Type="http://schemas.openxmlformats.org/officeDocument/2006/relationships/image" Target="../media/image66.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hyperlink" Target="http://www.mon-poeme.fr/proverbes-chinois/" TargetMode="External"/><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1" Type="http://schemas.openxmlformats.org/officeDocument/2006/relationships/image" Target="../media/image75.tiff"/><Relationship Id="rId12"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7.tiff"/><Relationship Id="rId4" Type="http://schemas.openxmlformats.org/officeDocument/2006/relationships/image" Target="../media/image68.tiff"/><Relationship Id="rId5" Type="http://schemas.openxmlformats.org/officeDocument/2006/relationships/image" Target="../media/image69.tiff"/><Relationship Id="rId6" Type="http://schemas.openxmlformats.org/officeDocument/2006/relationships/image" Target="../media/image70.tiff"/><Relationship Id="rId7" Type="http://schemas.openxmlformats.org/officeDocument/2006/relationships/image" Target="../media/image71.tiff"/><Relationship Id="rId8" Type="http://schemas.openxmlformats.org/officeDocument/2006/relationships/image" Target="../media/image72.tiff"/><Relationship Id="rId9" Type="http://schemas.openxmlformats.org/officeDocument/2006/relationships/image" Target="../media/image73.tiff"/><Relationship Id="rId10" Type="http://schemas.openxmlformats.org/officeDocument/2006/relationships/image" Target="../media/image74.tiff"/></Relationships>
</file>

<file path=ppt/slides/_rels/slide22.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5" Type="http://schemas.openxmlformats.org/officeDocument/2006/relationships/image" Target="../media/image78.tiff"/><Relationship Id="rId6" Type="http://schemas.openxmlformats.org/officeDocument/2006/relationships/image" Target="../media/image79.tiff"/><Relationship Id="rId7" Type="http://schemas.openxmlformats.org/officeDocument/2006/relationships/image" Target="../media/image80.png"/><Relationship Id="rId8" Type="http://schemas.openxmlformats.org/officeDocument/2006/relationships/image" Target="../media/image81.emf"/><Relationship Id="rId9"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82.tiff"/><Relationship Id="rId4" Type="http://schemas.openxmlformats.org/officeDocument/2006/relationships/image" Target="../media/image83.tiff"/><Relationship Id="rId5" Type="http://schemas.openxmlformats.org/officeDocument/2006/relationships/image" Target="../media/image71.tiff"/><Relationship Id="rId6" Type="http://schemas.openxmlformats.org/officeDocument/2006/relationships/image" Target="../media/image72.tiff"/><Relationship Id="rId7" Type="http://schemas.openxmlformats.org/officeDocument/2006/relationships/image" Target="../media/image80.png"/><Relationship Id="rId8" Type="http://schemas.openxmlformats.org/officeDocument/2006/relationships/image" Target="../media/image81.em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1" Type="http://schemas.openxmlformats.org/officeDocument/2006/relationships/image" Target="../media/image90.tiff"/><Relationship Id="rId12"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0.png"/><Relationship Id="rId4" Type="http://schemas.openxmlformats.org/officeDocument/2006/relationships/image" Target="../media/image81.emf"/><Relationship Id="rId5" Type="http://schemas.openxmlformats.org/officeDocument/2006/relationships/image" Target="../media/image84.tiff"/><Relationship Id="rId6" Type="http://schemas.openxmlformats.org/officeDocument/2006/relationships/image" Target="../media/image85.tiff"/><Relationship Id="rId7" Type="http://schemas.openxmlformats.org/officeDocument/2006/relationships/image" Target="../media/image86.tiff"/><Relationship Id="rId8" Type="http://schemas.openxmlformats.org/officeDocument/2006/relationships/image" Target="../media/image87.tiff"/><Relationship Id="rId9" Type="http://schemas.openxmlformats.org/officeDocument/2006/relationships/image" Target="../media/image88.tiff"/><Relationship Id="rId10" Type="http://schemas.openxmlformats.org/officeDocument/2006/relationships/image" Target="../media/image89.tiff"/></Relationships>
</file>

<file path=ppt/slides/_rels/slide25.xml.rels><?xml version="1.0" encoding="UTF-8" standalone="yes"?>
<Relationships xmlns="http://schemas.openxmlformats.org/package/2006/relationships"><Relationship Id="rId11" Type="http://schemas.openxmlformats.org/officeDocument/2006/relationships/image" Target="../media/image92.tiff"/><Relationship Id="rId12"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0.png"/><Relationship Id="rId4" Type="http://schemas.openxmlformats.org/officeDocument/2006/relationships/image" Target="../media/image81.emf"/><Relationship Id="rId5" Type="http://schemas.openxmlformats.org/officeDocument/2006/relationships/image" Target="../media/image88.tiff"/><Relationship Id="rId6" Type="http://schemas.openxmlformats.org/officeDocument/2006/relationships/image" Target="../media/image84.tiff"/><Relationship Id="rId7" Type="http://schemas.openxmlformats.org/officeDocument/2006/relationships/image" Target="../media/image85.tiff"/><Relationship Id="rId8" Type="http://schemas.openxmlformats.org/officeDocument/2006/relationships/image" Target="../media/image86.tiff"/><Relationship Id="rId9" Type="http://schemas.openxmlformats.org/officeDocument/2006/relationships/image" Target="../media/image87.tiff"/><Relationship Id="rId10" Type="http://schemas.openxmlformats.org/officeDocument/2006/relationships/image" Target="../media/image9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eg"/><Relationship Id="rId3" Type="http://schemas.openxmlformats.org/officeDocument/2006/relationships/image" Target="../media/image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jpe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jpeg"/><Relationship Id="rId8" Type="http://schemas.openxmlformats.org/officeDocument/2006/relationships/image" Target="../media/image100.png"/><Relationship Id="rId9"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image" Target="../media/image94.png"/></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gif"/><Relationship Id="rId7" Type="http://schemas.openxmlformats.org/officeDocument/2006/relationships/image" Target="../media/image104.png"/><Relationship Id="rId8" Type="http://schemas.openxmlformats.org/officeDocument/2006/relationships/image" Target="../media/image1.jpeg"/><Relationship Id="rId1" Type="http://schemas.openxmlformats.org/officeDocument/2006/relationships/tags" Target="../tags/tag3.xml"/><Relationship Id="rId2"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1" Type="http://schemas.openxmlformats.org/officeDocument/2006/relationships/image" Target="../media/image110.png"/><Relationship Id="rId12" Type="http://schemas.openxmlformats.org/officeDocument/2006/relationships/image" Target="../media/image111.png"/><Relationship Id="rId13" Type="http://schemas.openxmlformats.org/officeDocument/2006/relationships/image" Target="../media/image112.jpeg"/><Relationship Id="rId14" Type="http://schemas.openxmlformats.org/officeDocument/2006/relationships/image" Target="../media/image113.png"/><Relationship Id="rId15" Type="http://schemas.openxmlformats.org/officeDocument/2006/relationships/image" Target="../media/image114.png"/><Relationship Id="rId16" Type="http://schemas.openxmlformats.org/officeDocument/2006/relationships/image" Target="../media/image98.png"/><Relationship Id="rId1" Type="http://schemas.openxmlformats.org/officeDocument/2006/relationships/tags" Target="../tags/tag4.xml"/><Relationship Id="rId2" Type="http://schemas.openxmlformats.org/officeDocument/2006/relationships/slideLayout" Target="../slideLayouts/slideLayout12.xml"/><Relationship Id="rId3" Type="http://schemas.openxmlformats.org/officeDocument/2006/relationships/image" Target="../media/image1.jpeg"/><Relationship Id="rId4" Type="http://schemas.openxmlformats.org/officeDocument/2006/relationships/image" Target="../media/image105.jpeg"/><Relationship Id="rId5" Type="http://schemas.openxmlformats.org/officeDocument/2006/relationships/image" Target="../media/image106.tiff"/><Relationship Id="rId6" Type="http://schemas.openxmlformats.org/officeDocument/2006/relationships/image" Target="../media/image107.tiff"/><Relationship Id="rId7" Type="http://schemas.openxmlformats.org/officeDocument/2006/relationships/image" Target="../media/image108.tiff"/><Relationship Id="rId8" Type="http://schemas.openxmlformats.org/officeDocument/2006/relationships/image" Target="../media/image109.tiff"/><Relationship Id="rId9" Type="http://schemas.openxmlformats.org/officeDocument/2006/relationships/image" Target="../media/image100.png"/><Relationship Id="rId10"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15.jpeg"/><Relationship Id="rId4" Type="http://schemas.openxmlformats.org/officeDocument/2006/relationships/image" Target="../media/image116.png"/><Relationship Id="rId5" Type="http://schemas.openxmlformats.org/officeDocument/2006/relationships/image" Target="../media/image99.jpe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9.png"/><Relationship Id="rId9" Type="http://schemas.openxmlformats.org/officeDocument/2006/relationships/image" Target="../media/image1.jpeg"/><Relationship Id="rId1" Type="http://schemas.openxmlformats.org/officeDocument/2006/relationships/tags" Target="../tags/tag5.xml"/><Relationship Id="rId2"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jpeg"/><Relationship Id="rId1" Type="http://schemas.openxmlformats.org/officeDocument/2006/relationships/tags" Target="../tags/tag6.xml"/><Relationship Id="rId2"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3.png"/><Relationship Id="rId3" Type="http://schemas.openxmlformats.org/officeDocument/2006/relationships/image" Target="../media/image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4.jpeg"/><Relationship Id="rId3" Type="http://schemas.openxmlformats.org/officeDocument/2006/relationships/image" Target="../media/image1.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2.emf"/><Relationship Id="rId10" Type="http://schemas.openxmlformats.org/officeDocument/2006/relationships/image" Target="../media/image1.jpeg"/><Relationship Id="rId1" Type="http://schemas.openxmlformats.org/officeDocument/2006/relationships/tags" Target="../tags/tag1.xml"/><Relationship Id="rId2"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png"/><Relationship Id="rId24" Type="http://schemas.openxmlformats.org/officeDocument/2006/relationships/image" Target="../media/image33.png"/><Relationship Id="rId25" Type="http://schemas.openxmlformats.org/officeDocument/2006/relationships/image" Target="../media/image34.png"/><Relationship Id="rId26" Type="http://schemas.openxmlformats.org/officeDocument/2006/relationships/image" Target="../media/image35.png"/><Relationship Id="rId27" Type="http://schemas.openxmlformats.org/officeDocument/2006/relationships/image" Target="../media/image36.png"/><Relationship Id="rId28" Type="http://schemas.openxmlformats.org/officeDocument/2006/relationships/image" Target="../media/image37.png"/><Relationship Id="rId29" Type="http://schemas.openxmlformats.org/officeDocument/2006/relationships/image" Target="../media/image38.png"/><Relationship Id="rId1" Type="http://schemas.openxmlformats.org/officeDocument/2006/relationships/tags" Target="../tags/tag2.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13.jpeg"/><Relationship Id="rId5" Type="http://schemas.openxmlformats.org/officeDocument/2006/relationships/image" Target="../media/image14.png"/><Relationship Id="rId30" Type="http://schemas.openxmlformats.org/officeDocument/2006/relationships/image" Target="../media/image39.png"/><Relationship Id="rId31" Type="http://schemas.openxmlformats.org/officeDocument/2006/relationships/image" Target="../media/image40.png"/><Relationship Id="rId32" Type="http://schemas.openxmlformats.org/officeDocument/2006/relationships/image" Target="../media/image41.png"/><Relationship Id="rId9" Type="http://schemas.openxmlformats.org/officeDocument/2006/relationships/image" Target="../media/image18.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33" Type="http://schemas.openxmlformats.org/officeDocument/2006/relationships/image" Target="../media/image42.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gif"/><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5"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image" Target="../media/image4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hyperlink" Target="http://www.mon-poeme.fr/proverbes-chinoi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8" name="Rectangle 7"/>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4822" name="Picture 6" descr="Afficher l'image d'origine"/>
          <p:cNvPicPr>
            <a:picLocks noChangeAspect="1" noChangeArrowheads="1"/>
          </p:cNvPicPr>
          <p:nvPr/>
        </p:nvPicPr>
        <p:blipFill>
          <a:blip r:embed="rId4"/>
          <a:srcRect/>
          <a:stretch>
            <a:fillRect/>
          </a:stretch>
        </p:blipFill>
        <p:spPr bwMode="auto">
          <a:xfrm>
            <a:off x="911424" y="1417672"/>
            <a:ext cx="4752528" cy="3811528"/>
          </a:xfrm>
          <a:prstGeom prst="rect">
            <a:avLst/>
          </a:prstGeom>
          <a:noFill/>
        </p:spPr>
      </p:pic>
      <p:sp>
        <p:nvSpPr>
          <p:cNvPr id="6" name="Rectangle 5"/>
          <p:cNvSpPr/>
          <p:nvPr/>
        </p:nvSpPr>
        <p:spPr>
          <a:xfrm>
            <a:off x="5663952" y="1668864"/>
            <a:ext cx="6096000" cy="3416320"/>
          </a:xfrm>
          <a:prstGeom prst="rect">
            <a:avLst/>
          </a:prstGeom>
        </p:spPr>
        <p:txBody>
          <a:bodyPr>
            <a:spAutoFit/>
          </a:bodyPr>
          <a:lstStyle/>
          <a:p>
            <a:pPr algn="ctr"/>
            <a:r>
              <a:rPr lang="en-US" sz="7200" b="1" dirty="0" smtClean="0">
                <a:solidFill>
                  <a:schemeClr val="accent1">
                    <a:lumMod val="50000"/>
                  </a:schemeClr>
                </a:solidFill>
                <a:latin typeface="Baskerville Old Face" pitchFamily="18" charset="0"/>
              </a:rPr>
              <a:t>BIG BINOUZE </a:t>
            </a:r>
          </a:p>
          <a:p>
            <a:pPr algn="ctr"/>
            <a:r>
              <a:rPr lang="en-US" sz="3600" dirty="0" smtClean="0">
                <a:solidFill>
                  <a:schemeClr val="accent1">
                    <a:lumMod val="50000"/>
                  </a:schemeClr>
                </a:solidFill>
                <a:latin typeface="Baskerville Old Face" pitchFamily="18" charset="0"/>
              </a:rPr>
              <a:t>DE LA RECOLTE A LA PRODUCTION</a:t>
            </a:r>
            <a:endParaRPr lang="fr-FR" sz="3600" dirty="0">
              <a:solidFill>
                <a:schemeClr val="accent1">
                  <a:lumMod val="50000"/>
                </a:schemeClr>
              </a:solidFill>
              <a:latin typeface="Baskerville Old Face" pitchFamily="18" charset="0"/>
            </a:endParaRPr>
          </a:p>
        </p:txBody>
      </p:sp>
    </p:spTree>
    <p:extLst>
      <p:ext uri="{BB962C8B-B14F-4D97-AF65-F5344CB8AC3E}">
        <p14:creationId xmlns:p14="http://schemas.microsoft.com/office/powerpoint/2010/main"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0510"/>
            <a:ext cx="12186837" cy="6863256"/>
          </a:xfrm>
          <a:prstGeom prst="rect">
            <a:avLst/>
          </a:prstGeom>
        </p:spPr>
      </p:pic>
    </p:spTree>
    <p:extLst>
      <p:ext uri="{BB962C8B-B14F-4D97-AF65-F5344CB8AC3E}">
        <p14:creationId xmlns:p14="http://schemas.microsoft.com/office/powerpoint/2010/main" val="1285934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00460">
            <a:off x="316395" y="631386"/>
            <a:ext cx="5953078" cy="33259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p14="http://schemas.microsoft.com/office/powerpoint/2010/main" val="140010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1446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0873208"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2</a:t>
            </a:r>
          </a:p>
          <a:p>
            <a:pPr marL="514350" indent="-514350" algn="ctr"/>
            <a:r>
              <a:rPr lang="fr-FR" sz="3600" dirty="0" smtClean="0">
                <a:latin typeface="Baskerville Old Face" pitchFamily="18" charset="0"/>
              </a:rPr>
              <a:t> « Monsieur ? Comment ça marche ?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pic>
        <p:nvPicPr>
          <p:cNvPr id="10" name="Picture 8" descr="Afficher l'image d'origine"/>
          <p:cNvPicPr>
            <a:picLocks noChangeAspect="1" noChangeArrowheads="1"/>
          </p:cNvPicPr>
          <p:nvPr/>
        </p:nvPicPr>
        <p:blipFill>
          <a:blip r:embed="rId7"/>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val="1989296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331295">
            <a:off x="4657737" y="2650357"/>
            <a:ext cx="2391389" cy="1793542"/>
          </a:xfrm>
          <a:prstGeom prst="rect">
            <a:avLst/>
          </a:prstGeom>
        </p:spPr>
      </p:pic>
      <p:pic>
        <p:nvPicPr>
          <p:cNvPr id="17" name="Picture 8" descr="Afficher l'image d'origine"/>
          <p:cNvPicPr>
            <a:picLocks noChangeAspect="1" noChangeArrowheads="1"/>
          </p:cNvPicPr>
          <p:nvPr/>
        </p:nvPicPr>
        <p:blipFill>
          <a:blip r:embed="rId7"/>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val="2138223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pic>
        <p:nvPicPr>
          <p:cNvPr id="22" name="Picture 8" descr="Afficher l'image d'origine"/>
          <p:cNvPicPr>
            <a:picLocks noChangeAspect="1" noChangeArrowheads="1"/>
          </p:cNvPicPr>
          <p:nvPr/>
        </p:nvPicPr>
        <p:blipFill>
          <a:blip r:embed="rId6"/>
          <a:srcRect/>
          <a:stretch>
            <a:fillRect/>
          </a:stretch>
        </p:blipFill>
        <p:spPr bwMode="auto">
          <a:xfrm>
            <a:off x="10998882" y="0"/>
            <a:ext cx="1193118" cy="1193118"/>
          </a:xfrm>
          <a:prstGeom prst="rect">
            <a:avLst/>
          </a:prstGeom>
          <a:noFill/>
        </p:spPr>
      </p:pic>
    </p:spTree>
    <p:extLst>
      <p:ext uri="{BB962C8B-B14F-4D97-AF65-F5344CB8AC3E}">
        <p14:creationId xmlns:p14="http://schemas.microsoft.com/office/powerpoint/2010/main"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6352395" y="4237718"/>
            <a:ext cx="1168304" cy="876228"/>
          </a:xfrm>
          <a:prstGeom prst="rect">
            <a:avLst/>
          </a:prstGeom>
        </p:spPr>
      </p:pic>
      <p:pic>
        <p:nvPicPr>
          <p:cNvPr id="29" name="Picture 8" descr="Afficher l'image d'origine"/>
          <p:cNvPicPr>
            <a:picLocks noChangeAspect="1" noChangeArrowheads="1"/>
          </p:cNvPicPr>
          <p:nvPr/>
        </p:nvPicPr>
        <p:blipFill>
          <a:blip r:embed="rId7"/>
          <a:srcRect/>
          <a:stretch>
            <a:fillRect/>
          </a:stretch>
        </p:blipFill>
        <p:spPr bwMode="auto">
          <a:xfrm>
            <a:off x="10998882" y="236873"/>
            <a:ext cx="1193118" cy="1193118"/>
          </a:xfrm>
          <a:prstGeom prst="rect">
            <a:avLst/>
          </a:prstGeom>
          <a:noFill/>
        </p:spPr>
      </p:pic>
    </p:spTree>
    <p:extLst>
      <p:ext uri="{BB962C8B-B14F-4D97-AF65-F5344CB8AC3E}">
        <p14:creationId xmlns:p14="http://schemas.microsoft.com/office/powerpoint/2010/main" val="38486163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pic>
        <p:nvPicPr>
          <p:cNvPr id="29" name="Image 2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240704"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5831708"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7"/>
          <a:stretch>
            <a:fillRect/>
          </a:stretch>
        </p:blipFill>
        <p:spPr>
          <a:xfrm>
            <a:off x="8544272" y="147557"/>
            <a:ext cx="3121688" cy="3105083"/>
          </a:xfrm>
          <a:prstGeom prst="rect">
            <a:avLst/>
          </a:prstGeom>
        </p:spPr>
      </p:pic>
    </p:spTree>
    <p:extLst>
      <p:ext uri="{BB962C8B-B14F-4D97-AF65-F5344CB8AC3E}">
        <p14:creationId xmlns:p14="http://schemas.microsoft.com/office/powerpoint/2010/main" val="680863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fficher l'image d'origine"/>
          <p:cNvPicPr>
            <a:picLocks noChangeAspect="1" noChangeArrowheads="1"/>
          </p:cNvPicPr>
          <p:nvPr/>
        </p:nvPicPr>
        <p:blipFill>
          <a:blip r:embed="rId2"/>
          <a:srcRect/>
          <a:stretch>
            <a:fillRect/>
          </a:stretch>
        </p:blipFill>
        <p:spPr bwMode="auto">
          <a:xfrm>
            <a:off x="10992544" y="5661248"/>
            <a:ext cx="1193118" cy="1193118"/>
          </a:xfrm>
          <a:prstGeom prst="rect">
            <a:avLst/>
          </a:prstGeom>
          <a:noFill/>
        </p:spPr>
      </p:pic>
      <p:sp>
        <p:nvSpPr>
          <p:cNvPr id="7" name="Rectangle 6"/>
          <p:cNvSpPr/>
          <p:nvPr/>
        </p:nvSpPr>
        <p:spPr>
          <a:xfrm>
            <a:off x="191344" y="1325562"/>
            <a:ext cx="11737304" cy="4339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Titre 3"/>
          <p:cNvSpPr>
            <a:spLocks noGrp="1"/>
          </p:cNvSpPr>
          <p:nvPr>
            <p:ph type="title"/>
          </p:nvPr>
        </p:nvSpPr>
        <p:spPr>
          <a:xfrm>
            <a:off x="480592" y="0"/>
            <a:ext cx="10515600" cy="1325563"/>
          </a:xfrm>
        </p:spPr>
        <p:txBody>
          <a:bodyPr/>
          <a:lstStyle/>
          <a:p>
            <a:r>
              <a:rPr lang="en-US" b="1" dirty="0" smtClean="0">
                <a:latin typeface="Baskerville Old Face" pitchFamily="18" charset="0"/>
              </a:rPr>
              <a:t>TABLE DES MATIERES</a:t>
            </a:r>
            <a:endParaRPr lang="en-US" b="1" dirty="0">
              <a:latin typeface="Baskerville Old Face" pitchFamily="18" charset="0"/>
            </a:endParaRPr>
          </a:p>
        </p:txBody>
      </p:sp>
      <p:sp>
        <p:nvSpPr>
          <p:cNvPr id="5" name="Espace réservé du contenu 4"/>
          <p:cNvSpPr>
            <a:spLocks noGrp="1"/>
          </p:cNvSpPr>
          <p:nvPr>
            <p:ph idx="1"/>
          </p:nvPr>
        </p:nvSpPr>
        <p:spPr>
          <a:xfrm>
            <a:off x="191344" y="1556792"/>
            <a:ext cx="7855296" cy="4351338"/>
          </a:xfrm>
        </p:spPr>
        <p:txBody>
          <a:bodyPr>
            <a:normAutofit/>
          </a:bodyPr>
          <a:lstStyle/>
          <a:p>
            <a:pPr marL="514350" indent="-514350">
              <a:buFont typeface="Wingdings" pitchFamily="2" charset="2"/>
              <a:buChar char="§"/>
            </a:pPr>
            <a:r>
              <a:rPr lang="fr-FR" b="1" dirty="0" smtClean="0">
                <a:latin typeface="Baskerville Old Face" pitchFamily="18" charset="0"/>
              </a:rPr>
              <a:t>Préambule : </a:t>
            </a:r>
            <a:r>
              <a:rPr lang="fr-FR" dirty="0" smtClean="0">
                <a:latin typeface="Baskerville Old Face" pitchFamily="18" charset="0"/>
              </a:rPr>
              <a:t>Mondanités</a:t>
            </a:r>
          </a:p>
          <a:p>
            <a:pPr marL="514350" indent="-514350">
              <a:buFont typeface="Wingdings" pitchFamily="2" charset="2"/>
              <a:buChar char="§"/>
            </a:pPr>
            <a:r>
              <a:rPr lang="fr-FR" b="1" dirty="0" smtClean="0">
                <a:latin typeface="Baskerville Old Face" pitchFamily="18" charset="0"/>
              </a:rPr>
              <a:t>Chapitre 1 :</a:t>
            </a:r>
            <a:r>
              <a:rPr lang="fr-FR" dirty="0" smtClean="0">
                <a:latin typeface="Baskerville Old Face" pitchFamily="18" charset="0"/>
              </a:rPr>
              <a:t> « N'attendez pas d'avoir soif pour tirer l'eau du puits. »</a:t>
            </a:r>
            <a:r>
              <a:rPr lang="fr-FR" b="1" dirty="0" smtClean="0">
                <a:solidFill>
                  <a:srgbClr val="0070C0"/>
                </a:solidFill>
                <a:latin typeface="Baskerville Old Face" pitchFamily="18" charset="0"/>
              </a:rPr>
              <a:t>*</a:t>
            </a:r>
            <a:r>
              <a:rPr lang="fr-FR" dirty="0" smtClean="0">
                <a:latin typeface="Baskerville Old Face" pitchFamily="18" charset="0"/>
              </a:rPr>
              <a:t> </a:t>
            </a:r>
          </a:p>
          <a:p>
            <a:pPr marL="514350" indent="-514350">
              <a:buFont typeface="Wingdings" pitchFamily="2" charset="2"/>
              <a:buChar char="§"/>
            </a:pPr>
            <a:r>
              <a:rPr lang="fr-FR" b="1" dirty="0" smtClean="0">
                <a:latin typeface="Baskerville Old Face" pitchFamily="18" charset="0"/>
              </a:rPr>
              <a:t>Chapitre 2 : </a:t>
            </a:r>
            <a:r>
              <a:rPr lang="fr-FR" dirty="0" smtClean="0">
                <a:latin typeface="Baskerville Old Face" pitchFamily="18" charset="0"/>
              </a:rPr>
              <a:t>« Monsieur ? Comment ça marche ? »</a:t>
            </a:r>
          </a:p>
          <a:p>
            <a:pPr marL="514350" indent="-514350">
              <a:buFont typeface="Wingdings" pitchFamily="2" charset="2"/>
              <a:buChar char="§"/>
            </a:pPr>
            <a:r>
              <a:rPr lang="fr-FR" b="1" dirty="0" smtClean="0">
                <a:latin typeface="Baskerville Old Face" pitchFamily="18" charset="0"/>
              </a:rPr>
              <a:t>Chapitre 3 :</a:t>
            </a:r>
            <a:r>
              <a:rPr lang="fr-FR" dirty="0" smtClean="0">
                <a:latin typeface="Baskerville Old Face" pitchFamily="18" charset="0"/>
              </a:rPr>
              <a:t> Est-ce plus clair avec un exemple ?</a:t>
            </a:r>
          </a:p>
          <a:p>
            <a:pPr>
              <a:buFont typeface="Wingdings" pitchFamily="2" charset="2"/>
              <a:buChar char="§"/>
            </a:pPr>
            <a:r>
              <a:rPr lang="fr-FR" b="1" dirty="0" smtClean="0">
                <a:latin typeface="Baskerville Old Face" pitchFamily="18" charset="0"/>
              </a:rPr>
              <a:t>   Chapitre 4 : </a:t>
            </a:r>
            <a:r>
              <a:rPr lang="fr-FR" dirty="0" smtClean="0">
                <a:latin typeface="Baskerville Old Face" pitchFamily="18" charset="0"/>
              </a:rPr>
              <a:t>Fouillons sous le capo!!!</a:t>
            </a:r>
          </a:p>
          <a:p>
            <a:pPr>
              <a:buFont typeface="Wingdings" pitchFamily="2" charset="2"/>
              <a:buChar char="§"/>
            </a:pPr>
            <a:r>
              <a:rPr lang="fr-FR" b="1" dirty="0" smtClean="0">
                <a:latin typeface="Baskerville Old Face" pitchFamily="18" charset="0"/>
              </a:rPr>
              <a:t>   Bouquet Final : </a:t>
            </a:r>
            <a:r>
              <a:rPr lang="fr-FR" dirty="0" err="1" smtClean="0">
                <a:latin typeface="Baskerville Old Face" pitchFamily="18" charset="0"/>
              </a:rPr>
              <a:t>try</a:t>
            </a:r>
            <a:r>
              <a:rPr lang="fr-FR" dirty="0" smtClean="0">
                <a:latin typeface="Baskerville Old Face" pitchFamily="18" charset="0"/>
              </a:rPr>
              <a:t> { « Vous êtes prêt? » } </a:t>
            </a:r>
          </a:p>
          <a:p>
            <a:pPr>
              <a:buNone/>
            </a:pPr>
            <a:r>
              <a:rPr lang="fr-FR" dirty="0" smtClean="0">
                <a:latin typeface="Baskerville Old Face" pitchFamily="18" charset="0"/>
              </a:rPr>
              <a:t>	    </a:t>
            </a:r>
            <a:r>
              <a:rPr lang="fr-FR" dirty="0" err="1" smtClean="0">
                <a:latin typeface="Baskerville Old Face" pitchFamily="18" charset="0"/>
              </a:rPr>
              <a:t>finally</a:t>
            </a:r>
            <a:r>
              <a:rPr lang="fr-FR" dirty="0" smtClean="0">
                <a:latin typeface="Baskerville Old Face" pitchFamily="18" charset="0"/>
              </a:rPr>
              <a:t> {«  Pratiquons ensemble!! »}</a:t>
            </a:r>
            <a:endParaRPr lang="fr-FR" dirty="0">
              <a:latin typeface="Baskerville Old Face" pitchFamily="18" charset="0"/>
            </a:endParaRPr>
          </a:p>
        </p:txBody>
      </p:sp>
      <p:pic>
        <p:nvPicPr>
          <p:cNvPr id="35844" name="Picture 4" descr="Afficher l'image d'origine"/>
          <p:cNvPicPr>
            <a:picLocks noChangeAspect="1" noChangeArrowheads="1"/>
          </p:cNvPicPr>
          <p:nvPr/>
        </p:nvPicPr>
        <p:blipFill>
          <a:blip r:embed="rId3"/>
          <a:srcRect/>
          <a:stretch>
            <a:fillRect/>
          </a:stretch>
        </p:blipFill>
        <p:spPr bwMode="auto">
          <a:xfrm>
            <a:off x="7968208" y="1556792"/>
            <a:ext cx="3888432" cy="3888432"/>
          </a:xfrm>
          <a:prstGeom prst="rect">
            <a:avLst/>
          </a:prstGeom>
          <a:noFill/>
        </p:spPr>
      </p:pic>
      <p:sp>
        <p:nvSpPr>
          <p:cNvPr id="6" name="Rectangle 5"/>
          <p:cNvSpPr/>
          <p:nvPr/>
        </p:nvSpPr>
        <p:spPr>
          <a:xfrm>
            <a:off x="407368" y="6093296"/>
            <a:ext cx="6984776" cy="400110"/>
          </a:xfrm>
          <a:prstGeom prst="rect">
            <a:avLst/>
          </a:prstGeom>
        </p:spPr>
        <p:txBody>
          <a:bodyPr wrap="square">
            <a:spAutoFit/>
          </a:bodyPr>
          <a:lstStyle/>
          <a:p>
            <a:r>
              <a:rPr lang="fr-FR" sz="2000" b="1" dirty="0" smtClean="0">
                <a:solidFill>
                  <a:srgbClr val="0070C0"/>
                </a:solidFill>
                <a:latin typeface="Baskerville Old Face" pitchFamily="18" charset="0"/>
              </a:rPr>
              <a:t>*</a:t>
            </a:r>
            <a:r>
              <a:rPr lang="fr-FR" sz="2000" b="1" dirty="0" smtClean="0">
                <a:latin typeface="Baskerville Old Face" pitchFamily="18" charset="0"/>
              </a:rPr>
              <a:t>Proverbe </a:t>
            </a:r>
            <a:r>
              <a:rPr lang="fr-FR" sz="2000" b="1" dirty="0" smtClean="0">
                <a:latin typeface="Baskerville Old Face" pitchFamily="18" charset="0"/>
                <a:hlinkClick r:id="rId4"/>
              </a:rPr>
              <a:t>chinois</a:t>
            </a:r>
            <a:r>
              <a:rPr lang="fr-FR" sz="2000" b="1" dirty="0" smtClean="0">
                <a:latin typeface="Baskerville Old Face" pitchFamily="18" charset="0"/>
              </a:rPr>
              <a:t> ; Dictionnaire des proverbes de la Chine (1980) </a:t>
            </a:r>
            <a:endParaRPr lang="fr-FR" sz="2000" dirty="0"/>
          </a:p>
        </p:txBody>
      </p:sp>
    </p:spTree>
    <p:extLst>
      <p:ext uri="{BB962C8B-B14F-4D97-AF65-F5344CB8AC3E}">
        <p14:creationId xmlns:p14="http://schemas.microsoft.com/office/powerpoint/2010/main" val="638631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3</a:t>
            </a:r>
          </a:p>
          <a:p>
            <a:pPr marL="514350" indent="-514350" algn="ctr"/>
            <a:r>
              <a:rPr lang="fr-FR" sz="3600" dirty="0" smtClean="0">
                <a:latin typeface="Baskerville Old Face" pitchFamily="18" charset="0"/>
              </a:rPr>
              <a:t>Et avec un exemple est-ce plus clair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pic>
        <p:nvPicPr>
          <p:cNvPr id="15" name="Picture 8" descr="Afficher l'image d'origine"/>
          <p:cNvPicPr>
            <a:picLocks noChangeAspect="1" noChangeArrowheads="1"/>
          </p:cNvPicPr>
          <p:nvPr/>
        </p:nvPicPr>
        <p:blipFill>
          <a:blip r:embed="rId12"/>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pic>
        <p:nvPicPr>
          <p:cNvPr id="68" name="Picture 8" descr="Afficher l'image d'origine"/>
          <p:cNvPicPr>
            <a:picLocks noChangeAspect="1" noChangeArrowheads="1"/>
          </p:cNvPicPr>
          <p:nvPr/>
        </p:nvPicPr>
        <p:blipFill>
          <a:blip r:embed="rId9"/>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spTree>
    <p:extLst>
      <p:ext uri="{BB962C8B-B14F-4D97-AF65-F5344CB8AC3E}">
        <p14:creationId xmlns:p14="http://schemas.microsoft.com/office/powerpoint/2010/main" val="1353269226"/>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AVANT</a:t>
            </a:r>
            <a:endParaRPr lang="fr-FR" dirty="0"/>
          </a:p>
        </p:txBody>
      </p:sp>
      <p:pic>
        <p:nvPicPr>
          <p:cNvPr id="87" name="Picture 8" descr="Afficher l'image d'origine"/>
          <p:cNvPicPr>
            <a:picLocks noChangeAspect="1" noChangeArrowheads="1"/>
          </p:cNvPicPr>
          <p:nvPr/>
        </p:nvPicPr>
        <p:blipFill>
          <a:blip r:embed="rId12"/>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4"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5"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7"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9"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0" name="Grouper 5"/>
          <p:cNvGrpSpPr/>
          <p:nvPr/>
        </p:nvGrpSpPr>
        <p:grpSpPr>
          <a:xfrm>
            <a:off x="8414370" y="1866765"/>
            <a:ext cx="919152" cy="1577048"/>
            <a:chOff x="8414370" y="1866765"/>
            <a:chExt cx="919152" cy="1577048"/>
          </a:xfrm>
        </p:grpSpPr>
        <p:grpSp>
          <p:nvGrpSpPr>
            <p:cNvPr id="11"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2"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4"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pic>
        <p:nvPicPr>
          <p:cNvPr id="92" name="Image 91"/>
          <p:cNvPicPr>
            <a:picLocks noChangeAspect="1"/>
          </p:cNvPicPr>
          <p:nvPr/>
        </p:nvPicPr>
        <p:blipFill>
          <a:blip r:embed="rId5"/>
          <a:stretch>
            <a:fillRect/>
          </a:stretch>
        </p:blipFill>
        <p:spPr>
          <a:xfrm flipH="1">
            <a:off x="72731" y="2157230"/>
            <a:ext cx="1372561" cy="1372561"/>
          </a:xfrm>
          <a:prstGeom prst="rect">
            <a:avLst/>
          </a:prstGeom>
        </p:spPr>
      </p:pic>
      <p:grpSp>
        <p:nvGrpSpPr>
          <p:cNvPr id="16" name="Grouper 6"/>
          <p:cNvGrpSpPr/>
          <p:nvPr/>
        </p:nvGrpSpPr>
        <p:grpSpPr>
          <a:xfrm>
            <a:off x="7100892" y="1867151"/>
            <a:ext cx="1427018" cy="999184"/>
            <a:chOff x="2382658" y="847371"/>
            <a:chExt cx="1427018" cy="999184"/>
          </a:xfrm>
        </p:grpSpPr>
        <p:grpSp>
          <p:nvGrpSpPr>
            <p:cNvPr id="17"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8"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0"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1"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22" name="Grouper 3"/>
          <p:cNvGrpSpPr/>
          <p:nvPr/>
        </p:nvGrpSpPr>
        <p:grpSpPr>
          <a:xfrm>
            <a:off x="8912574" y="2735136"/>
            <a:ext cx="1036650" cy="1164820"/>
            <a:chOff x="8912574" y="2735136"/>
            <a:chExt cx="1036650" cy="1164820"/>
          </a:xfrm>
        </p:grpSpPr>
        <p:grpSp>
          <p:nvGrpSpPr>
            <p:cNvPr id="23"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4"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5"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8"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30"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33" name="Grouper 4"/>
          <p:cNvGrpSpPr/>
          <p:nvPr/>
        </p:nvGrpSpPr>
        <p:grpSpPr>
          <a:xfrm>
            <a:off x="1746693" y="614898"/>
            <a:ext cx="1720064" cy="5544008"/>
            <a:chOff x="1746693" y="614898"/>
            <a:chExt cx="1720064" cy="5544008"/>
          </a:xfrm>
        </p:grpSpPr>
        <p:pic>
          <p:nvPicPr>
            <p:cNvPr id="88" name="Image 8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944755" y="2039017"/>
              <a:ext cx="522073" cy="1401863"/>
            </a:xfrm>
            <a:prstGeom prst="rect">
              <a:avLst/>
            </a:prstGeom>
          </p:spPr>
        </p:pic>
        <p:grpSp>
          <p:nvGrpSpPr>
            <p:cNvPr id="36" name="Grouper 1"/>
            <p:cNvGrpSpPr/>
            <p:nvPr/>
          </p:nvGrpSpPr>
          <p:grpSpPr>
            <a:xfrm>
              <a:off x="2466828" y="921360"/>
              <a:ext cx="857936" cy="539405"/>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39" name="Grouper 86"/>
            <p:cNvGrpSpPr/>
            <p:nvPr/>
          </p:nvGrpSpPr>
          <p:grpSpPr>
            <a:xfrm>
              <a:off x="2478051" y="2374845"/>
              <a:ext cx="857936" cy="539405"/>
              <a:chOff x="4529192" y="5164524"/>
              <a:chExt cx="2552186" cy="1604620"/>
            </a:xfrm>
          </p:grpSpPr>
          <p:pic>
            <p:nvPicPr>
              <p:cNvPr id="98" name="Image 97"/>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9" name="Image 98"/>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42" name="Grouper 99"/>
            <p:cNvGrpSpPr/>
            <p:nvPr/>
          </p:nvGrpSpPr>
          <p:grpSpPr>
            <a:xfrm>
              <a:off x="2511826" y="3790277"/>
              <a:ext cx="857936" cy="539405"/>
              <a:chOff x="4529192" y="5164524"/>
              <a:chExt cx="2552186" cy="1604620"/>
            </a:xfrm>
          </p:grpSpPr>
          <p:pic>
            <p:nvPicPr>
              <p:cNvPr id="101" name="Image 100"/>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02" name="Image 101"/>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45" name="Grouper 102"/>
            <p:cNvGrpSpPr/>
            <p:nvPr/>
          </p:nvGrpSpPr>
          <p:grpSpPr>
            <a:xfrm>
              <a:off x="2608821" y="5147157"/>
              <a:ext cx="857936" cy="539405"/>
              <a:chOff x="4529192" y="5164524"/>
              <a:chExt cx="2552186" cy="1604620"/>
            </a:xfrm>
          </p:grpSpPr>
          <p:pic>
            <p:nvPicPr>
              <p:cNvPr id="104" name="Image 103"/>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05" name="Image 104"/>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sp>
        <p:nvSpPr>
          <p:cNvPr id="100" name="TextBox 4"/>
          <p:cNvSpPr txBox="1"/>
          <p:nvPr/>
        </p:nvSpPr>
        <p:spPr>
          <a:xfrm>
            <a:off x="-138242" y="107340"/>
            <a:ext cx="2616293" cy="369332"/>
          </a:xfrm>
          <a:prstGeom prst="rect">
            <a:avLst/>
          </a:prstGeom>
          <a:noFill/>
        </p:spPr>
        <p:txBody>
          <a:bodyPr wrap="square" rtlCol="0">
            <a:spAutoFit/>
          </a:bodyPr>
          <a:lstStyle/>
          <a:p>
            <a:r>
              <a:rPr lang="fr-FR" dirty="0" smtClean="0"/>
              <a:t>GRACE AU BIG DATA</a:t>
            </a:r>
            <a:endParaRPr lang="fr-FR" dirty="0"/>
          </a:p>
        </p:txBody>
      </p:sp>
      <p:pic>
        <p:nvPicPr>
          <p:cNvPr id="103" name="Picture 8" descr="Afficher l'image d'origine"/>
          <p:cNvPicPr>
            <a:picLocks noChangeAspect="1" noChangeArrowheads="1"/>
          </p:cNvPicPr>
          <p:nvPr/>
        </p:nvPicPr>
        <p:blipFill>
          <a:blip r:embed="rId12"/>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val="1086142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3 -0.00509 L 0.21498 -0.00509 " pathEditMode="relative" ptsTypes="AA">
                                      <p:cBhvr>
                                        <p:cTn id="6" dur="2000" fill="hold"/>
                                        <p:tgtEl>
                                          <p:spTgt spid="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1433 -0.00509 L 0.00039 -0.00509 " pathEditMode="relative" ptsTypes="AA">
                                      <p:cBhvr>
                                        <p:cTn id="10" dur="2000" fill="hold"/>
                                        <p:tgtEl>
                                          <p:spTgt spid="3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bière de geek&quot;"/>
          <p:cNvPicPr>
            <a:picLocks noChangeAspect="1" noChangeArrowheads="1"/>
          </p:cNvPicPr>
          <p:nvPr/>
        </p:nvPicPr>
        <p:blipFill>
          <a:blip r:embed="rId2"/>
          <a:srcRect/>
          <a:stretch>
            <a:fillRect/>
          </a:stretch>
        </p:blipFill>
        <p:spPr bwMode="auto">
          <a:xfrm>
            <a:off x="2711624" y="1628800"/>
            <a:ext cx="6800850" cy="3400426"/>
          </a:xfrm>
          <a:prstGeom prst="rect">
            <a:avLst/>
          </a:prstGeom>
          <a:noFill/>
        </p:spPr>
      </p:pic>
      <p:sp>
        <p:nvSpPr>
          <p:cNvPr id="4" name="Rectangle 3"/>
          <p:cNvSpPr/>
          <p:nvPr/>
        </p:nvSpPr>
        <p:spPr>
          <a:xfrm>
            <a:off x="4173135" y="3429000"/>
            <a:ext cx="3845733"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54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5"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4</a:t>
            </a:r>
          </a:p>
          <a:p>
            <a:pPr algn="ctr"/>
            <a:r>
              <a:rPr lang="fr-FR" sz="3600" dirty="0" smtClean="0">
                <a:latin typeface="Baskerville Old Face" pitchFamily="18" charset="0"/>
              </a:rPr>
              <a:t>Fouillons sous le capo!!!</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8" name="Picture 10" descr="Résultat de recherche d'images pour &quot;spark logo&quot;"/>
          <p:cNvPicPr>
            <a:picLocks noChangeAspect="1" noChangeArrowheads="1"/>
          </p:cNvPicPr>
          <p:nvPr/>
        </p:nvPicPr>
        <p:blipFill>
          <a:blip r:embed="rId2"/>
          <a:srcRect/>
          <a:stretch>
            <a:fillRect/>
          </a:stretch>
        </p:blipFill>
        <p:spPr bwMode="auto">
          <a:xfrm>
            <a:off x="5053166" y="116632"/>
            <a:ext cx="1762914" cy="1368152"/>
          </a:xfrm>
          <a:prstGeom prst="rect">
            <a:avLst/>
          </a:prstGeom>
          <a:noFill/>
        </p:spPr>
      </p:pic>
      <p:pic>
        <p:nvPicPr>
          <p:cNvPr id="53252" name="Picture 4" descr="Résultat de recherche d'images pour &quot;python&quot;"/>
          <p:cNvPicPr>
            <a:picLocks noChangeAspect="1" noChangeArrowheads="1"/>
          </p:cNvPicPr>
          <p:nvPr/>
        </p:nvPicPr>
        <p:blipFill>
          <a:blip r:embed="rId3"/>
          <a:srcRect/>
          <a:stretch>
            <a:fillRect/>
          </a:stretch>
        </p:blipFill>
        <p:spPr bwMode="auto">
          <a:xfrm>
            <a:off x="5053166" y="5751378"/>
            <a:ext cx="3276253" cy="1106622"/>
          </a:xfrm>
          <a:prstGeom prst="rect">
            <a:avLst/>
          </a:prstGeom>
          <a:noFill/>
        </p:spPr>
      </p:pic>
      <p:pic>
        <p:nvPicPr>
          <p:cNvPr id="53250" name="Picture 2" descr="Résultat de recherche d'images pour &quot;big data bière&quot;"/>
          <p:cNvPicPr>
            <a:picLocks noChangeAspect="1" noChangeArrowheads="1"/>
          </p:cNvPicPr>
          <p:nvPr/>
        </p:nvPicPr>
        <p:blipFill>
          <a:blip r:embed="rId4"/>
          <a:srcRect/>
          <a:stretch>
            <a:fillRect/>
          </a:stretch>
        </p:blipFill>
        <p:spPr bwMode="auto">
          <a:xfrm>
            <a:off x="2423592" y="1268760"/>
            <a:ext cx="7888187" cy="4365104"/>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5"/>
          <a:srcRect/>
          <a:stretch>
            <a:fillRect/>
          </a:stretch>
        </p:blipFill>
        <p:spPr bwMode="auto">
          <a:xfrm>
            <a:off x="10521279" y="3068960"/>
            <a:ext cx="1670721" cy="1670721"/>
          </a:xfrm>
          <a:prstGeom prst="rect">
            <a:avLst/>
          </a:prstGeom>
          <a:noFill/>
        </p:spPr>
      </p:pic>
      <p:pic>
        <p:nvPicPr>
          <p:cNvPr id="53256" name="Picture 8" descr="Résultat de recherche d'images pour &quot;hadoop logo&quot;"/>
          <p:cNvPicPr>
            <a:picLocks noChangeAspect="1" noChangeArrowheads="1"/>
          </p:cNvPicPr>
          <p:nvPr/>
        </p:nvPicPr>
        <p:blipFill>
          <a:blip r:embed="rId6"/>
          <a:srcRect/>
          <a:stretch>
            <a:fillRect/>
          </a:stretch>
        </p:blipFill>
        <p:spPr bwMode="auto">
          <a:xfrm>
            <a:off x="263352" y="5805264"/>
            <a:ext cx="3312368" cy="857903"/>
          </a:xfrm>
          <a:prstGeom prst="rect">
            <a:avLst/>
          </a:prstGeom>
          <a:noFill/>
        </p:spPr>
      </p:pic>
      <p:pic>
        <p:nvPicPr>
          <p:cNvPr id="8" name="Picture 6" descr="Afficher l'image d'origine"/>
          <p:cNvPicPr>
            <a:picLocks noChangeAspect="1" noChangeArrowheads="1"/>
          </p:cNvPicPr>
          <p:nvPr/>
        </p:nvPicPr>
        <p:blipFill>
          <a:blip r:embed="rId7" cstate="print"/>
          <a:srcRect/>
          <a:stretch>
            <a:fillRect/>
          </a:stretch>
        </p:blipFill>
        <p:spPr bwMode="auto">
          <a:xfrm>
            <a:off x="10056440" y="116632"/>
            <a:ext cx="1848378" cy="947295"/>
          </a:xfrm>
          <a:prstGeom prst="rect">
            <a:avLst/>
          </a:prstGeom>
          <a:noFill/>
        </p:spPr>
      </p:pic>
      <p:pic>
        <p:nvPicPr>
          <p:cNvPr id="9" name="Picture 2" descr="Afficher l'image d'origine"/>
          <p:cNvPicPr>
            <a:picLocks noChangeAspect="1" noChangeArrowheads="1"/>
          </p:cNvPicPr>
          <p:nvPr/>
        </p:nvPicPr>
        <p:blipFill>
          <a:blip r:embed="rId8" cstate="print"/>
          <a:srcRect/>
          <a:stretch>
            <a:fillRect/>
          </a:stretch>
        </p:blipFill>
        <p:spPr bwMode="auto">
          <a:xfrm>
            <a:off x="449376" y="341948"/>
            <a:ext cx="1974216" cy="504056"/>
          </a:xfrm>
          <a:prstGeom prst="rect">
            <a:avLst/>
          </a:prstGeom>
          <a:noFill/>
        </p:spPr>
      </p:pic>
      <p:pic>
        <p:nvPicPr>
          <p:cNvPr id="10" name="Picture 8" descr="Afficher l'image d'origine"/>
          <p:cNvPicPr>
            <a:picLocks noChangeAspect="1" noChangeArrowheads="1"/>
          </p:cNvPicPr>
          <p:nvPr/>
        </p:nvPicPr>
        <p:blipFill>
          <a:blip r:embed="rId9"/>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WHAT IS NOSQL ?</a:t>
            </a:r>
            <a:endParaRPr lang="en-US" dirty="0"/>
          </a:p>
        </p:txBody>
      </p:sp>
      <p:sp>
        <p:nvSpPr>
          <p:cNvPr id="5" name="Rounded Rectangle 4"/>
          <p:cNvSpPr/>
          <p:nvPr/>
        </p:nvSpPr>
        <p:spPr>
          <a:xfrm>
            <a:off x="336694" y="909304"/>
            <a:ext cx="9646838" cy="439147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t>
            </a:r>
            <a:r>
              <a:rPr lang="en-US" sz="1400" b="1" kern="0" dirty="0">
                <a:solidFill>
                  <a:srgbClr val="333333"/>
                </a:solidFill>
                <a:latin typeface="Arial"/>
              </a:rPr>
              <a:t>Not Only SQL</a:t>
            </a:r>
            <a:r>
              <a:rPr lang="en-US" sz="1400" kern="0" dirty="0">
                <a:solidFill>
                  <a:srgbClr val="333333"/>
                </a:solidFill>
                <a:latin typeface="Arial"/>
              </a:rPr>
              <a:t>” represents new generation of databases designed to handle the challenges of Web Giants</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With the increase of Web 2.0 traffic, web sites had to scale to handle the traffic load and the volume increase</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duplicate the data in multiple servers to dispatch heavy read traffic load, or to provide high availability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dispatch the data in multiple servers to handle heavy write traffic load</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NoSQL databases were designed to handle specific use-case, they provide new way to store the data and to query it.</a:t>
            </a:r>
            <a:br>
              <a:rPr lang="en-US" sz="1400" kern="0" dirty="0">
                <a:solidFill>
                  <a:srgbClr val="333333"/>
                </a:solidFill>
                <a:latin typeface="Arial"/>
              </a:rPr>
            </a:br>
            <a:r>
              <a:rPr lang="en-US" sz="1400" kern="0" dirty="0">
                <a:solidFill>
                  <a:srgbClr val="333333"/>
                </a:solidFill>
                <a:latin typeface="Arial"/>
              </a:rPr>
              <a:t>Example of usage and NoSQL technology: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JSON data from Web applications: </a:t>
            </a:r>
            <a:r>
              <a:rPr lang="en-US" sz="1400" b="1" kern="0" dirty="0">
                <a:solidFill>
                  <a:srgbClr val="333333"/>
                </a:solidFill>
                <a:latin typeface="Arial"/>
              </a:rPr>
              <a:t>MongoDB</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Key/Value stores with very high performances: </a:t>
            </a:r>
            <a:r>
              <a:rPr lang="en-US" sz="1400" b="1" kern="0" dirty="0" err="1">
                <a:solidFill>
                  <a:srgbClr val="333333"/>
                </a:solidFill>
                <a:latin typeface="Arial"/>
              </a:rPr>
              <a:t>Couchbase</a:t>
            </a:r>
            <a:endParaRPr lang="en-US" sz="1400" b="1" kern="0" dirty="0">
              <a:solidFill>
                <a:srgbClr val="333333"/>
              </a:solidFill>
              <a:latin typeface="Arial"/>
            </a:endParaRP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text and search with natural language processing: </a:t>
            </a:r>
            <a:r>
              <a:rPr lang="en-US" sz="1400" b="1" kern="0" dirty="0" err="1">
                <a:solidFill>
                  <a:srgbClr val="333333"/>
                </a:solidFill>
                <a:latin typeface="Arial"/>
              </a:rPr>
              <a:t>Solr</a:t>
            </a:r>
            <a:endParaRPr lang="en-US" sz="1400" b="1"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Used as operational databases, hot data, </a:t>
            </a:r>
            <a:r>
              <a:rPr lang="en-US" sz="1400" b="1" kern="0" dirty="0">
                <a:solidFill>
                  <a:srgbClr val="333333"/>
                </a:solidFill>
                <a:latin typeface="Arial"/>
              </a:rPr>
              <a:t>OLTP</a:t>
            </a:r>
            <a:r>
              <a:rPr lang="en-US" sz="1400" kern="0" dirty="0">
                <a:solidFill>
                  <a:srgbClr val="333333"/>
                </a:solidFill>
                <a:latin typeface="Arial"/>
              </a:rPr>
              <a:t> use-cases, or “cache” of backend systems.</a:t>
            </a:r>
          </a:p>
        </p:txBody>
      </p:sp>
      <p:grpSp>
        <p:nvGrpSpPr>
          <p:cNvPr id="3" name="Group 5"/>
          <p:cNvGrpSpPr/>
          <p:nvPr/>
        </p:nvGrpSpPr>
        <p:grpSpPr>
          <a:xfrm>
            <a:off x="1319406" y="4652852"/>
            <a:ext cx="9553188" cy="1295844"/>
            <a:chOff x="1816460" y="4682152"/>
            <a:chExt cx="8167350" cy="1107862"/>
          </a:xfrm>
        </p:grpSpPr>
        <p:pic>
          <p:nvPicPr>
            <p:cNvPr id="7" name="Picture 2" descr="Afficher l'image d'origine"/>
            <p:cNvPicPr>
              <a:picLocks noChangeAspect="1" noChangeArrowheads="1"/>
            </p:cNvPicPr>
            <p:nvPr/>
          </p:nvPicPr>
          <p:blipFill>
            <a:blip r:embed="rId3" cstate="print"/>
            <a:srcRect/>
            <a:stretch>
              <a:fillRect/>
            </a:stretch>
          </p:blipFill>
          <p:spPr bwMode="auto">
            <a:xfrm>
              <a:off x="1875744" y="4757594"/>
              <a:ext cx="1224810" cy="312718"/>
            </a:xfrm>
            <a:prstGeom prst="rect">
              <a:avLst/>
            </a:prstGeom>
            <a:noFill/>
          </p:spPr>
        </p:pic>
        <p:pic>
          <p:nvPicPr>
            <p:cNvPr id="8" name="Picture 4" descr="Afficher l'image d'origine"/>
            <p:cNvPicPr>
              <a:picLocks noChangeAspect="1" noChangeArrowheads="1"/>
            </p:cNvPicPr>
            <p:nvPr/>
          </p:nvPicPr>
          <p:blipFill>
            <a:blip r:embed="rId4" cstate="print"/>
            <a:srcRect/>
            <a:stretch>
              <a:fillRect/>
            </a:stretch>
          </p:blipFill>
          <p:spPr bwMode="auto">
            <a:xfrm>
              <a:off x="3785210" y="4682152"/>
              <a:ext cx="756025" cy="382034"/>
            </a:xfrm>
            <a:prstGeom prst="rect">
              <a:avLst/>
            </a:prstGeom>
            <a:noFill/>
          </p:spPr>
        </p:pic>
        <p:pic>
          <p:nvPicPr>
            <p:cNvPr id="9" name="Picture 6" descr="Afficher l'image d'origine"/>
            <p:cNvPicPr>
              <a:picLocks noChangeAspect="1" noChangeArrowheads="1"/>
            </p:cNvPicPr>
            <p:nvPr/>
          </p:nvPicPr>
          <p:blipFill>
            <a:blip r:embed="rId5" cstate="print"/>
            <a:srcRect/>
            <a:stretch>
              <a:fillRect/>
            </a:stretch>
          </p:blipFill>
          <p:spPr bwMode="auto">
            <a:xfrm>
              <a:off x="5259235" y="4711977"/>
              <a:ext cx="1319152" cy="358335"/>
            </a:xfrm>
            <a:prstGeom prst="rect">
              <a:avLst/>
            </a:prstGeom>
            <a:noFill/>
          </p:spPr>
        </p:pic>
        <p:pic>
          <p:nvPicPr>
            <p:cNvPr id="10" name="Picture 8" descr="Afficher l'image d'origine"/>
            <p:cNvPicPr>
              <a:picLocks noChangeAspect="1" noChangeArrowheads="1"/>
            </p:cNvPicPr>
            <p:nvPr/>
          </p:nvPicPr>
          <p:blipFill>
            <a:blip r:embed="rId6" cstate="print"/>
            <a:srcRect/>
            <a:stretch>
              <a:fillRect/>
            </a:stretch>
          </p:blipFill>
          <p:spPr bwMode="auto">
            <a:xfrm>
              <a:off x="6833210" y="4682152"/>
              <a:ext cx="1435016" cy="522756"/>
            </a:xfrm>
            <a:prstGeom prst="rect">
              <a:avLst/>
            </a:prstGeom>
            <a:noFill/>
          </p:spPr>
        </p:pic>
        <p:sp>
          <p:nvSpPr>
            <p:cNvPr id="11" name="TextBox 10"/>
            <p:cNvSpPr txBox="1"/>
            <p:nvPr/>
          </p:nvSpPr>
          <p:spPr>
            <a:xfrm>
              <a:off x="18164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Heavy</a:t>
              </a:r>
              <a:r>
                <a:rPr lang="fr-FR" sz="1200" dirty="0">
                  <a:solidFill>
                    <a:srgbClr val="333333"/>
                  </a:solidFill>
                  <a:latin typeface="Arial"/>
                </a:rPr>
                <a:t> </a:t>
              </a:r>
              <a:r>
                <a:rPr lang="fr-FR" sz="1200" dirty="0" err="1">
                  <a:solidFill>
                    <a:srgbClr val="333333"/>
                  </a:solidFill>
                  <a:latin typeface="Arial"/>
                </a:rPr>
                <a:t>write</a:t>
              </a:r>
              <a:endParaRPr lang="fr-FR" sz="1200" dirty="0">
                <a:solidFill>
                  <a:srgbClr val="333333"/>
                </a:solidFill>
                <a:latin typeface="Arial"/>
              </a:endParaRPr>
            </a:p>
            <a:p>
              <a:pPr defTabSz="1277378"/>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read</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pic>
          <p:nvPicPr>
            <p:cNvPr id="12" name="Picture 10" descr="Afficher l'image d'origine"/>
            <p:cNvPicPr>
              <a:picLocks noChangeAspect="1" noChangeArrowheads="1"/>
            </p:cNvPicPr>
            <p:nvPr/>
          </p:nvPicPr>
          <p:blipFill>
            <a:blip r:embed="rId7" cstate="print"/>
            <a:srcRect/>
            <a:stretch>
              <a:fillRect/>
            </a:stretch>
          </p:blipFill>
          <p:spPr bwMode="auto">
            <a:xfrm>
              <a:off x="8675323" y="4799625"/>
              <a:ext cx="990600" cy="270687"/>
            </a:xfrm>
            <a:prstGeom prst="rect">
              <a:avLst/>
            </a:prstGeom>
            <a:noFill/>
          </p:spPr>
        </p:pic>
        <p:sp>
          <p:nvSpPr>
            <p:cNvPr id="13" name="TextBox 12"/>
            <p:cNvSpPr txBox="1"/>
            <p:nvPr/>
          </p:nvSpPr>
          <p:spPr>
            <a:xfrm>
              <a:off x="348041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Distributed</a:t>
              </a:r>
              <a:r>
                <a:rPr lang="fr-FR" sz="1200" b="1" dirty="0">
                  <a:solidFill>
                    <a:srgbClr val="333333"/>
                  </a:solidFill>
                  <a:latin typeface="Arial"/>
                </a:rPr>
                <a:t> index</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fr-FR" sz="1200" dirty="0">
                <a:solidFill>
                  <a:srgbClr val="333333"/>
                </a:solidFill>
                <a:latin typeface="Arial"/>
              </a:endParaRPr>
            </a:p>
            <a:p>
              <a:pPr defTabSz="1277378"/>
              <a:r>
                <a:rPr lang="fr-FR" sz="1200" dirty="0">
                  <a:solidFill>
                    <a:srgbClr val="333333"/>
                  </a:solidFill>
                  <a:latin typeface="Arial"/>
                </a:rPr>
                <a:t>Full </a:t>
              </a:r>
              <a:r>
                <a:rPr lang="fr-FR" sz="1200" dirty="0" err="1">
                  <a:solidFill>
                    <a:srgbClr val="333333"/>
                  </a:solidFill>
                  <a:latin typeface="Arial"/>
                </a:rPr>
                <a:t>Text</a:t>
              </a:r>
              <a:r>
                <a:rPr lang="fr-FR" sz="1200" dirty="0">
                  <a:solidFill>
                    <a:srgbClr val="333333"/>
                  </a:solidFill>
                  <a:latin typeface="Arial"/>
                </a:rPr>
                <a:t> </a:t>
              </a:r>
              <a:r>
                <a:rPr lang="fr-FR" sz="1200" dirty="0" err="1">
                  <a:solidFill>
                    <a:srgbClr val="333333"/>
                  </a:solidFill>
                  <a:latin typeface="Arial"/>
                </a:rPr>
                <a:t>Search</a:t>
              </a:r>
              <a:endParaRPr lang="en-US" sz="1200" dirty="0" err="1">
                <a:solidFill>
                  <a:srgbClr val="333333"/>
                </a:solidFill>
                <a:latin typeface="Arial"/>
              </a:endParaRPr>
            </a:p>
          </p:txBody>
        </p:sp>
        <p:sp>
          <p:nvSpPr>
            <p:cNvPr id="14" name="TextBox 13"/>
            <p:cNvSpPr txBox="1"/>
            <p:nvPr/>
          </p:nvSpPr>
          <p:spPr>
            <a:xfrm>
              <a:off x="51443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Document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Json</a:t>
              </a:r>
              <a:r>
                <a:rPr lang="fr-FR" sz="1200" dirty="0">
                  <a:solidFill>
                    <a:srgbClr val="333333"/>
                  </a:solidFill>
                  <a:latin typeface="Arial"/>
                </a:rPr>
                <a:t> document</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en-US" sz="1200" dirty="0" err="1">
                <a:solidFill>
                  <a:srgbClr val="333333"/>
                </a:solidFill>
                <a:latin typeface="Arial"/>
              </a:endParaRPr>
            </a:p>
          </p:txBody>
        </p:sp>
        <p:sp>
          <p:nvSpPr>
            <p:cNvPr id="15" name="TextBox 14"/>
            <p:cNvSpPr txBox="1"/>
            <p:nvPr/>
          </p:nvSpPr>
          <p:spPr>
            <a:xfrm>
              <a:off x="680831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In-Memory cache</a:t>
              </a:r>
            </a:p>
            <a:p>
              <a:pPr defTabSz="1277378"/>
              <a:r>
                <a:rPr lang="fr-FR" sz="1200" dirty="0" err="1">
                  <a:solidFill>
                    <a:srgbClr val="333333"/>
                  </a:solidFill>
                  <a:latin typeface="Arial"/>
                </a:rPr>
                <a:t>Very</a:t>
              </a:r>
              <a:r>
                <a:rPr lang="fr-FR" sz="1200" dirty="0">
                  <a:solidFill>
                    <a:srgbClr val="333333"/>
                  </a:solidFill>
                  <a:latin typeface="Arial"/>
                </a:rPr>
                <a:t> </a:t>
              </a:r>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get</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sp>
          <p:nvSpPr>
            <p:cNvPr id="16" name="TextBox 15"/>
            <p:cNvSpPr txBox="1"/>
            <p:nvPr/>
          </p:nvSpPr>
          <p:spPr>
            <a:xfrm>
              <a:off x="847226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True</a:t>
              </a:r>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Query</a:t>
              </a:r>
              <a:r>
                <a:rPr lang="fr-FR" sz="1200" dirty="0">
                  <a:solidFill>
                    <a:srgbClr val="333333"/>
                  </a:solidFill>
                  <a:latin typeface="Arial"/>
                </a:rPr>
                <a:t> as cube</a:t>
              </a:r>
              <a:endParaRPr lang="en-US" sz="1200" dirty="0" err="1">
                <a:solidFill>
                  <a:srgbClr val="333333"/>
                </a:solidFill>
                <a:latin typeface="Arial"/>
              </a:endParaRPr>
            </a:p>
          </p:txBody>
        </p:sp>
      </p:grpSp>
      <p:pic>
        <p:nvPicPr>
          <p:cNvPr id="17" name="Picture 8" descr="Afficher l'image d'origine"/>
          <p:cNvPicPr>
            <a:picLocks noChangeAspect="1" noChangeArrowheads="1"/>
          </p:cNvPicPr>
          <p:nvPr/>
        </p:nvPicPr>
        <p:blipFill>
          <a:blip r:embed="rId8"/>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val="3762406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308324"/>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PREAMBULE</a:t>
            </a:r>
          </a:p>
          <a:p>
            <a:pPr algn="ctr"/>
            <a:r>
              <a:rPr lang="en-US" sz="3600" dirty="0" err="1" smtClean="0">
                <a:latin typeface="Baskerville Old Face" pitchFamily="18" charset="0"/>
              </a:rPr>
              <a:t>Mondanités</a:t>
            </a:r>
            <a:endParaRPr lang="en-US" sz="3600" dirty="0" smtClean="0">
              <a:latin typeface="Baskerville Old Face" pitchFamily="18" charset="0"/>
            </a:endParaRPr>
          </a:p>
          <a:p>
            <a:pPr algn="ctr"/>
            <a:endParaRPr lang="fr-FR" sz="3600" dirty="0">
              <a:solidFill>
                <a:schemeClr val="accent1">
                  <a:lumMod val="50000"/>
                </a:schemeClr>
              </a:solidFill>
              <a:latin typeface="Baskerville Old Face"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3" name="Rounded Rectangle 2"/>
          <p:cNvSpPr/>
          <p:nvPr/>
        </p:nvSpPr>
        <p:spPr>
          <a:xfrm>
            <a:off x="336694" y="909304"/>
            <a:ext cx="8494977" cy="312638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Inspired by </a:t>
            </a:r>
            <a:r>
              <a:rPr lang="en-US" sz="1400" b="1" kern="0" dirty="0">
                <a:solidFill>
                  <a:srgbClr val="FF0000"/>
                </a:solidFill>
                <a:latin typeface="Arial"/>
              </a:rPr>
              <a:t>Google</a:t>
            </a:r>
            <a:r>
              <a:rPr lang="en-US" sz="1400" kern="0" dirty="0">
                <a:solidFill>
                  <a:srgbClr val="333333"/>
                </a:solidFill>
                <a:latin typeface="Arial"/>
              </a:rPr>
              <a:t>’s papers: Google FS, Big Table, </a:t>
            </a:r>
            <a:r>
              <a:rPr lang="en-US" sz="1400" kern="0" dirty="0" err="1">
                <a:solidFill>
                  <a:srgbClr val="333333"/>
                </a:solidFill>
                <a:latin typeface="Arial"/>
              </a:rPr>
              <a:t>MapReduce</a:t>
            </a:r>
            <a:endParaRPr lang="en-US" sz="14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Created by </a:t>
            </a:r>
            <a:r>
              <a:rPr lang="en-US" sz="1400" b="1" kern="0" dirty="0">
                <a:solidFill>
                  <a:srgbClr val="FF0000"/>
                </a:solidFill>
                <a:latin typeface="Arial"/>
              </a:rPr>
              <a:t>Doug Cutting</a:t>
            </a:r>
            <a:r>
              <a:rPr lang="en-US" sz="1400" kern="0" dirty="0">
                <a:solidFill>
                  <a:srgbClr val="333333"/>
                </a:solidFill>
                <a:latin typeface="Arial"/>
              </a:rPr>
              <a:t>, wanted to implement “Google Systems in Open Source”</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Good for OLAP, Analysis, “</a:t>
            </a:r>
            <a:r>
              <a:rPr lang="en-US" sz="1400" b="1" kern="0" dirty="0">
                <a:solidFill>
                  <a:srgbClr val="333333"/>
                </a:solidFill>
                <a:latin typeface="Arial"/>
              </a:rPr>
              <a:t>write once, read many</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err="1">
                <a:solidFill>
                  <a:srgbClr val="333333"/>
                </a:solidFill>
                <a:latin typeface="Arial"/>
              </a:rPr>
              <a:t>Hadoop</a:t>
            </a:r>
            <a:r>
              <a:rPr lang="en-US" sz="1400" kern="0" dirty="0">
                <a:solidFill>
                  <a:srgbClr val="333333"/>
                </a:solidFill>
                <a:latin typeface="Arial"/>
              </a:rPr>
              <a:t> became an “Ecosystem” of Big Data tools. It’s the “</a:t>
            </a:r>
            <a:r>
              <a:rPr lang="en-US" sz="1400" b="1" kern="0" dirty="0">
                <a:solidFill>
                  <a:srgbClr val="333333"/>
                </a:solidFill>
                <a:latin typeface="Arial"/>
              </a:rPr>
              <a:t>Big Data Operating System</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Contains a lot of components, packaged as a “Distribution” (as Linux distributions), </a:t>
            </a:r>
            <a:br>
              <a:rPr lang="en-US" sz="1400" kern="0" dirty="0">
                <a:solidFill>
                  <a:srgbClr val="333333"/>
                </a:solidFill>
                <a:latin typeface="Arial"/>
              </a:rPr>
            </a:br>
            <a:r>
              <a:rPr lang="en-US" sz="1400" kern="0" dirty="0">
                <a:solidFill>
                  <a:srgbClr val="333333"/>
                </a:solidFill>
                <a:latin typeface="Arial"/>
              </a:rPr>
              <a:t>but comes with 2 mandatory components: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HDFS</a:t>
            </a:r>
            <a:r>
              <a:rPr lang="en-US" sz="1400" kern="0" dirty="0">
                <a:solidFill>
                  <a:srgbClr val="333333"/>
                </a:solidFill>
                <a:latin typeface="Arial"/>
              </a:rPr>
              <a:t>, the Storage: distributed filesystem to store any kind of files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YARN</a:t>
            </a:r>
            <a:r>
              <a:rPr lang="en-US" sz="1400" kern="0" dirty="0">
                <a:solidFill>
                  <a:srgbClr val="333333"/>
                </a:solidFill>
                <a:latin typeface="Arial"/>
              </a:rPr>
              <a:t>, the Grid Processing: a grid, on top of the HDFS, that allocate resources for a process </a:t>
            </a:r>
            <a:br>
              <a:rPr lang="en-US" sz="1400" kern="0" dirty="0">
                <a:solidFill>
                  <a:srgbClr val="333333"/>
                </a:solidFill>
                <a:latin typeface="Arial"/>
              </a:rPr>
            </a:br>
            <a:r>
              <a:rPr lang="en-US" sz="1400" kern="0" dirty="0">
                <a:solidFill>
                  <a:srgbClr val="333333"/>
                </a:solidFill>
                <a:latin typeface="Arial"/>
              </a:rPr>
              <a:t>and put it close to the data</a:t>
            </a:r>
          </a:p>
        </p:txBody>
      </p:sp>
      <p:pic>
        <p:nvPicPr>
          <p:cNvPr id="4" name="Picture 2" descr="Afficher l'image d'origine"/>
          <p:cNvPicPr>
            <a:picLocks noChangeAspect="1" noChangeArrowheads="1"/>
          </p:cNvPicPr>
          <p:nvPr/>
        </p:nvPicPr>
        <p:blipFill>
          <a:blip r:embed="rId4" cstate="print"/>
          <a:srcRect t="15781" b="18053"/>
          <a:stretch>
            <a:fillRect/>
          </a:stretch>
        </p:blipFill>
        <p:spPr bwMode="auto">
          <a:xfrm>
            <a:off x="9479593" y="1269261"/>
            <a:ext cx="1523649" cy="553217"/>
          </a:xfrm>
          <a:prstGeom prst="rect">
            <a:avLst/>
          </a:prstGeom>
          <a:noFill/>
        </p:spPr>
      </p:pic>
      <p:pic>
        <p:nvPicPr>
          <p:cNvPr id="5" name="Image 4"/>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9263620" y="3213027"/>
            <a:ext cx="1990500" cy="609459"/>
          </a:xfrm>
          <a:prstGeom prst="rect">
            <a:avLst/>
          </a:prstGeom>
        </p:spPr>
      </p:pic>
      <p:grpSp>
        <p:nvGrpSpPr>
          <p:cNvPr id="6" name="Group 5"/>
          <p:cNvGrpSpPr/>
          <p:nvPr/>
        </p:nvGrpSpPr>
        <p:grpSpPr>
          <a:xfrm>
            <a:off x="8831671" y="3932940"/>
            <a:ext cx="2971112" cy="1980741"/>
            <a:chOff x="4343400" y="4876801"/>
            <a:chExt cx="2971800" cy="1981200"/>
          </a:xfrm>
        </p:grpSpPr>
        <p:sp>
          <p:nvSpPr>
            <p:cNvPr id="7" name="Oval 6"/>
            <p:cNvSpPr/>
            <p:nvPr/>
          </p:nvSpPr>
          <p:spPr>
            <a:xfrm>
              <a:off x="4343400" y="4876801"/>
              <a:ext cx="2971800" cy="1981200"/>
            </a:xfrm>
            <a:prstGeom prst="ellipse">
              <a:avLst/>
            </a:prstGeom>
            <a:solidFill>
              <a:schemeClr val="bg1"/>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200" dirty="0">
                <a:solidFill>
                  <a:srgbClr val="FFFFFF"/>
                </a:solidFill>
                <a:latin typeface="Arial"/>
              </a:endParaRPr>
            </a:p>
          </p:txBody>
        </p:sp>
        <p:grpSp>
          <p:nvGrpSpPr>
            <p:cNvPr id="8" name="Group 31"/>
            <p:cNvGrpSpPr/>
            <p:nvPr/>
          </p:nvGrpSpPr>
          <p:grpSpPr>
            <a:xfrm>
              <a:off x="4511205" y="5105405"/>
              <a:ext cx="2641498" cy="1614203"/>
              <a:chOff x="6220386" y="5105405"/>
              <a:chExt cx="2641498" cy="1614203"/>
            </a:xfrm>
          </p:grpSpPr>
          <p:grpSp>
            <p:nvGrpSpPr>
              <p:cNvPr id="9"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9"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10"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4"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5"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0271496" y="1917182"/>
            <a:ext cx="0" cy="115186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1" name="Groupe 180"/>
          <p:cNvGrpSpPr/>
          <p:nvPr/>
        </p:nvGrpSpPr>
        <p:grpSpPr>
          <a:xfrm>
            <a:off x="11135393" y="1269260"/>
            <a:ext cx="431948" cy="431948"/>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algn="ctr" defTabSz="914158">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algn="ctr" defTabSz="914158">
                <a:defRPr/>
              </a:pPr>
              <a:endParaRPr lang="fr-FR" kern="0" dirty="0">
                <a:solidFill>
                  <a:sysClr val="window" lastClr="FFFFFF"/>
                </a:solidFill>
                <a:latin typeface="Calibri"/>
              </a:endParaRPr>
            </a:p>
          </p:txBody>
        </p:sp>
      </p:grpSp>
      <p:grpSp>
        <p:nvGrpSpPr>
          <p:cNvPr id="22" name="Group 88"/>
          <p:cNvGrpSpPr/>
          <p:nvPr/>
        </p:nvGrpSpPr>
        <p:grpSpPr>
          <a:xfrm>
            <a:off x="1056607" y="4114314"/>
            <a:ext cx="5657261" cy="1970507"/>
            <a:chOff x="766614" y="3861842"/>
            <a:chExt cx="6408712" cy="2232248"/>
          </a:xfrm>
        </p:grpSpPr>
        <p:sp>
          <p:nvSpPr>
            <p:cNvPr id="28" name="Rounded Rectangle 27"/>
            <p:cNvSpPr/>
            <p:nvPr/>
          </p:nvSpPr>
          <p:spPr>
            <a:xfrm>
              <a:off x="766614" y="5013970"/>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29" name="Rounded Rectangle 28"/>
            <p:cNvSpPr/>
            <p:nvPr/>
          </p:nvSpPr>
          <p:spPr>
            <a:xfrm>
              <a:off x="766614" y="3861842"/>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0" name="Rounded Rectangle 29"/>
            <p:cNvSpPr/>
            <p:nvPr/>
          </p:nvSpPr>
          <p:spPr>
            <a:xfrm>
              <a:off x="982638" y="5209803"/>
              <a:ext cx="5976664" cy="783704"/>
            </a:xfrm>
            <a:prstGeom prst="roundRect">
              <a:avLst>
                <a:gd name="adj" fmla="val 8324"/>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nvGrpSpPr>
            <p:cNvPr id="25" name="Group 77"/>
            <p:cNvGrpSpPr/>
            <p:nvPr/>
          </p:nvGrpSpPr>
          <p:grpSpPr>
            <a:xfrm>
              <a:off x="1126654" y="5282952"/>
              <a:ext cx="5688632" cy="621482"/>
              <a:chOff x="1054646" y="5374010"/>
              <a:chExt cx="5688632" cy="621482"/>
            </a:xfrm>
            <a:solidFill>
              <a:srgbClr val="BABECA"/>
            </a:solidFill>
          </p:grpSpPr>
          <p:grpSp>
            <p:nvGrpSpPr>
              <p:cNvPr id="26" name="Group 42"/>
              <p:cNvGrpSpPr/>
              <p:nvPr/>
            </p:nvGrpSpPr>
            <p:grpSpPr>
              <a:xfrm>
                <a:off x="1054646" y="5374010"/>
                <a:ext cx="4248472" cy="261442"/>
                <a:chOff x="1054646" y="5374010"/>
                <a:chExt cx="4248472" cy="261442"/>
              </a:xfrm>
              <a:grpFill/>
            </p:grpSpPr>
            <p:sp>
              <p:nvSpPr>
                <p:cNvPr id="31" name="Rounded Rectangle 3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2" name="Rounded Rectangle 3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3" name="Rounded Rectangle 3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4" name="Rounded Rectangle 3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5" name="Rounded Rectangle 34"/>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6" name="Rounded Rectangle 35"/>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7" name="Rounded Rectangle 36"/>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8" name="Rounded Rectangle 37"/>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9" name="Rounded Rectangle 38"/>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0" name="Rounded Rectangle 39"/>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1" name="Rounded Rectangle 40"/>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2" name="Rounded Rectangle 41"/>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27" name="Group 43"/>
              <p:cNvGrpSpPr/>
              <p:nvPr/>
            </p:nvGrpSpPr>
            <p:grpSpPr>
              <a:xfrm>
                <a:off x="1054646" y="5734050"/>
                <a:ext cx="4248472" cy="261442"/>
                <a:chOff x="1054646" y="5374010"/>
                <a:chExt cx="4248472" cy="261442"/>
              </a:xfrm>
              <a:grpFill/>
            </p:grpSpPr>
            <p:sp>
              <p:nvSpPr>
                <p:cNvPr id="45" name="Rounded Rectangle 44"/>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6" name="Rounded Rectangle 45"/>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7" name="Rounded Rectangle 46"/>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8" name="Rounded Rectangle 47"/>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9" name="Rounded Rectangle 48"/>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0" name="Rounded Rectangle 49"/>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1" name="Rounded Rectangle 50"/>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2" name="Rounded Rectangle 51"/>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3" name="Rounded Rectangle 52"/>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4" name="Rounded Rectangle 53"/>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5" name="Rounded Rectangle 54"/>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6" name="Rounded Rectangle 55"/>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3" name="Group 56"/>
              <p:cNvGrpSpPr/>
              <p:nvPr/>
            </p:nvGrpSpPr>
            <p:grpSpPr>
              <a:xfrm>
                <a:off x="5375126" y="5374010"/>
                <a:ext cx="1368152" cy="261442"/>
                <a:chOff x="1054646" y="5374010"/>
                <a:chExt cx="1368152" cy="261442"/>
              </a:xfrm>
              <a:grpFill/>
            </p:grpSpPr>
            <p:sp>
              <p:nvSpPr>
                <p:cNvPr id="58" name="Rounded Rectangle 57"/>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9" name="Rounded Rectangle 58"/>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0" name="Rounded Rectangle 59"/>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1" name="Rounded Rectangle 60"/>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4" name="Group 69"/>
              <p:cNvGrpSpPr/>
              <p:nvPr/>
            </p:nvGrpSpPr>
            <p:grpSpPr>
              <a:xfrm>
                <a:off x="5375126" y="5734050"/>
                <a:ext cx="1368152" cy="261442"/>
                <a:chOff x="1054646" y="5374010"/>
                <a:chExt cx="1368152" cy="261442"/>
              </a:xfrm>
              <a:grpFill/>
            </p:grpSpPr>
            <p:sp>
              <p:nvSpPr>
                <p:cNvPr id="71" name="Rounded Rectangle 7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2" name="Rounded Rectangle 7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3" name="Rounded Rectangle 7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4" name="Rounded Rectangle 7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sp>
          <p:nvSpPr>
            <p:cNvPr id="79" name="Rounded Rectangle 78"/>
            <p:cNvSpPr/>
            <p:nvPr/>
          </p:nvSpPr>
          <p:spPr>
            <a:xfrm>
              <a:off x="982638" y="4509914"/>
              <a:ext cx="5976664" cy="639688"/>
            </a:xfrm>
            <a:prstGeom prst="roundRect">
              <a:avLst>
                <a:gd name="adj" fmla="val 8324"/>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81" name="Freeform 80"/>
            <p:cNvSpPr/>
            <p:nvPr/>
          </p:nvSpPr>
          <p:spPr>
            <a:xfrm>
              <a:off x="1126654"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Batch</a:t>
              </a:r>
            </a:p>
            <a:p>
              <a:pPr algn="ctr" defTabSz="1277378"/>
              <a:r>
                <a:rPr lang="fr-FR" sz="900" dirty="0">
                  <a:solidFill>
                    <a:srgbClr val="333333"/>
                  </a:solidFill>
                  <a:latin typeface="Arial"/>
                </a:rPr>
                <a:t>SQL</a:t>
              </a:r>
            </a:p>
            <a:p>
              <a:pPr algn="ctr" defTabSz="1277378"/>
              <a:r>
                <a:rPr lang="fr-FR" sz="900" dirty="0" err="1">
                  <a:solidFill>
                    <a:srgbClr val="333333"/>
                  </a:solidFill>
                  <a:latin typeface="Arial"/>
                </a:rPr>
                <a:t>Hive</a:t>
              </a:r>
              <a:endParaRPr lang="en-US" sz="900" dirty="0">
                <a:solidFill>
                  <a:srgbClr val="333333"/>
                </a:solidFill>
                <a:latin typeface="Arial"/>
              </a:endParaRPr>
            </a:p>
          </p:txBody>
        </p:sp>
        <p:sp>
          <p:nvSpPr>
            <p:cNvPr id="82" name="Freeform 81"/>
            <p:cNvSpPr/>
            <p:nvPr/>
          </p:nvSpPr>
          <p:spPr>
            <a:xfrm>
              <a:off x="2062758"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Stream</a:t>
              </a:r>
            </a:p>
            <a:p>
              <a:pPr algn="ctr" defTabSz="1277378"/>
              <a:r>
                <a:rPr lang="fr-FR" sz="900" dirty="0" err="1">
                  <a:solidFill>
                    <a:srgbClr val="333333"/>
                  </a:solidFill>
                  <a:latin typeface="Arial"/>
                </a:rPr>
                <a:t>Spark</a:t>
              </a:r>
              <a:endParaRPr lang="fr-FR" sz="900" dirty="0">
                <a:solidFill>
                  <a:srgbClr val="333333"/>
                </a:solidFill>
                <a:latin typeface="Arial"/>
              </a:endParaRPr>
            </a:p>
            <a:p>
              <a:pPr algn="ctr" defTabSz="1277378"/>
              <a:r>
                <a:rPr lang="fr-FR" sz="900" dirty="0" err="1">
                  <a:solidFill>
                    <a:srgbClr val="333333"/>
                  </a:solidFill>
                  <a:latin typeface="Arial"/>
                </a:rPr>
                <a:t>InMemory</a:t>
              </a:r>
              <a:endParaRPr lang="en-US" sz="900" dirty="0">
                <a:solidFill>
                  <a:srgbClr val="333333"/>
                </a:solidFill>
                <a:latin typeface="Arial"/>
              </a:endParaRPr>
            </a:p>
          </p:txBody>
        </p:sp>
        <p:sp>
          <p:nvSpPr>
            <p:cNvPr id="83" name="Freeform 82"/>
            <p:cNvSpPr/>
            <p:nvPr/>
          </p:nvSpPr>
          <p:spPr>
            <a:xfrm>
              <a:off x="299886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Graph</a:t>
              </a:r>
            </a:p>
            <a:p>
              <a:pPr algn="ctr" defTabSz="1277378"/>
              <a:r>
                <a:rPr lang="fr-FR" sz="900" dirty="0" err="1">
                  <a:solidFill>
                    <a:srgbClr val="333333"/>
                  </a:solidFill>
                  <a:latin typeface="Arial"/>
                </a:rPr>
                <a:t>GraphX</a:t>
              </a:r>
              <a:endParaRPr lang="en-US" sz="900" dirty="0">
                <a:solidFill>
                  <a:srgbClr val="333333"/>
                </a:solidFill>
                <a:latin typeface="Arial"/>
              </a:endParaRPr>
            </a:p>
          </p:txBody>
        </p:sp>
        <p:sp>
          <p:nvSpPr>
            <p:cNvPr id="84" name="Freeform 83"/>
            <p:cNvSpPr/>
            <p:nvPr/>
          </p:nvSpPr>
          <p:spPr>
            <a:xfrm>
              <a:off x="3934966"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err="1">
                  <a:solidFill>
                    <a:srgbClr val="333333"/>
                  </a:solidFill>
                  <a:latin typeface="Arial"/>
                </a:rPr>
                <a:t>Search</a:t>
              </a:r>
              <a:endParaRPr lang="fr-FR" sz="1100" b="1" dirty="0">
                <a:solidFill>
                  <a:srgbClr val="333333"/>
                </a:solidFill>
                <a:latin typeface="Arial"/>
              </a:endParaRPr>
            </a:p>
            <a:p>
              <a:pPr algn="ctr" defTabSz="1277378"/>
              <a:r>
                <a:rPr lang="fr-FR" sz="900" dirty="0" err="1">
                  <a:solidFill>
                    <a:srgbClr val="333333"/>
                  </a:solidFill>
                  <a:latin typeface="Arial"/>
                </a:rPr>
                <a:t>Solr</a:t>
              </a:r>
              <a:endParaRPr lang="en-US" sz="900" dirty="0">
                <a:solidFill>
                  <a:srgbClr val="333333"/>
                </a:solidFill>
                <a:latin typeface="Arial"/>
              </a:endParaRPr>
            </a:p>
          </p:txBody>
        </p:sp>
        <p:sp>
          <p:nvSpPr>
            <p:cNvPr id="85" name="Freeform 84"/>
            <p:cNvSpPr/>
            <p:nvPr/>
          </p:nvSpPr>
          <p:spPr>
            <a:xfrm>
              <a:off x="4871070"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Machine Learning</a:t>
              </a:r>
            </a:p>
            <a:p>
              <a:pPr algn="ctr" defTabSz="1277378"/>
              <a:r>
                <a:rPr lang="fr-FR" sz="900" dirty="0" err="1">
                  <a:solidFill>
                    <a:srgbClr val="333333"/>
                  </a:solidFill>
                  <a:latin typeface="Arial"/>
                </a:rPr>
                <a:t>Spark</a:t>
              </a:r>
              <a:r>
                <a:rPr lang="fr-FR" sz="900" dirty="0">
                  <a:solidFill>
                    <a:srgbClr val="333333"/>
                  </a:solidFill>
                  <a:latin typeface="Arial"/>
                </a:rPr>
                <a:t> ML</a:t>
              </a:r>
              <a:endParaRPr lang="en-US" sz="900" dirty="0">
                <a:solidFill>
                  <a:srgbClr val="333333"/>
                </a:solidFill>
                <a:latin typeface="Arial"/>
              </a:endParaRPr>
            </a:p>
          </p:txBody>
        </p:sp>
        <p:sp>
          <p:nvSpPr>
            <p:cNvPr id="86" name="Freeform 85"/>
            <p:cNvSpPr/>
            <p:nvPr/>
          </p:nvSpPr>
          <p:spPr>
            <a:xfrm>
              <a:off x="587918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endParaRPr lang="fr-FR" sz="900" dirty="0">
                <a:solidFill>
                  <a:srgbClr val="333333"/>
                </a:solidFill>
                <a:latin typeface="Arial"/>
              </a:endParaRPr>
            </a:p>
            <a:p>
              <a:pPr algn="ctr" defTabSz="1277378"/>
              <a:endParaRPr lang="fr-FR" sz="900" dirty="0">
                <a:solidFill>
                  <a:srgbClr val="333333"/>
                </a:solidFill>
                <a:latin typeface="Arial"/>
              </a:endParaRPr>
            </a:p>
            <a:p>
              <a:pPr algn="ctr" defTabSz="1277378"/>
              <a:r>
                <a:rPr lang="fr-FR" sz="900" b="1" dirty="0">
                  <a:solidFill>
                    <a:srgbClr val="333333"/>
                  </a:solidFill>
                  <a:latin typeface="Arial"/>
                </a:rPr>
                <a:t>…</a:t>
              </a:r>
              <a:endParaRPr lang="en-US" sz="900" b="1" dirty="0">
                <a:solidFill>
                  <a:srgbClr val="333333"/>
                </a:solidFill>
                <a:latin typeface="Arial"/>
              </a:endParaRPr>
            </a:p>
          </p:txBody>
        </p:sp>
        <p:sp>
          <p:nvSpPr>
            <p:cNvPr id="87" name="TextBox 86"/>
            <p:cNvSpPr txBox="1"/>
            <p:nvPr/>
          </p:nvSpPr>
          <p:spPr>
            <a:xfrm>
              <a:off x="2854846" y="4725938"/>
              <a:ext cx="2376264" cy="288032"/>
            </a:xfrm>
            <a:prstGeom prst="rect">
              <a:avLst/>
            </a:prstGeom>
            <a:noFill/>
          </p:spPr>
          <p:txBody>
            <a:bodyPr wrap="none" lIns="35992" tIns="35992" rIns="35992" bIns="35992" rtlCol="0">
              <a:noAutofit/>
            </a:bodyPr>
            <a:lstStyle/>
            <a:p>
              <a:pPr algn="ctr" defTabSz="1277378"/>
              <a:r>
                <a:rPr lang="fr-FR" sz="1200" b="1" dirty="0">
                  <a:solidFill>
                    <a:srgbClr val="FFFFFF"/>
                  </a:solidFill>
                  <a:latin typeface="Arial"/>
                </a:rPr>
                <a:t>YARN</a:t>
              </a:r>
              <a:r>
                <a:rPr lang="fr-FR" sz="1050" b="1" dirty="0">
                  <a:solidFill>
                    <a:srgbClr val="FFFFFF"/>
                  </a:solidFill>
                  <a:latin typeface="Arial"/>
                </a:rPr>
                <a:t>: Data Operating System</a:t>
              </a:r>
            </a:p>
            <a:p>
              <a:pPr algn="ctr" defTabSz="1277378"/>
              <a:r>
                <a:rPr lang="fr-FR" sz="1050" dirty="0">
                  <a:solidFill>
                    <a:srgbClr val="FFFFFF"/>
                  </a:solidFill>
                  <a:latin typeface="Arial"/>
                </a:rPr>
                <a:t>(Cluster Resource Management)</a:t>
              </a:r>
              <a:endParaRPr lang="en-US" sz="1050" dirty="0" err="1">
                <a:solidFill>
                  <a:srgbClr val="FFFFFF"/>
                </a:solidFill>
                <a:latin typeface="Arial"/>
              </a:endParaRPr>
            </a:p>
          </p:txBody>
        </p:sp>
        <p:sp>
          <p:nvSpPr>
            <p:cNvPr id="88" name="TextBox 87"/>
            <p:cNvSpPr txBox="1"/>
            <p:nvPr/>
          </p:nvSpPr>
          <p:spPr>
            <a:xfrm>
              <a:off x="2494806" y="5302002"/>
              <a:ext cx="2880320" cy="576064"/>
            </a:xfrm>
            <a:prstGeom prst="rect">
              <a:avLst/>
            </a:prstGeom>
            <a:noFill/>
          </p:spPr>
          <p:txBody>
            <a:bodyPr wrap="none" lIns="35992" tIns="35992" rIns="35992" bIns="35992" rtlCol="0">
              <a:noAutofit/>
            </a:bodyPr>
            <a:lstStyle/>
            <a:p>
              <a:pPr algn="ctr" defTabSz="1277378"/>
              <a:r>
                <a:rPr lang="fr-FR" sz="1400" b="1" dirty="0">
                  <a:solidFill>
                    <a:srgbClr val="333333"/>
                  </a:solidFill>
                  <a:latin typeface="Arial"/>
                </a:rPr>
                <a:t>HDFS </a:t>
              </a:r>
            </a:p>
            <a:p>
              <a:pPr algn="ctr" defTabSz="1277378"/>
              <a:r>
                <a:rPr lang="fr-FR" sz="1200" dirty="0">
                  <a:solidFill>
                    <a:srgbClr val="333333"/>
                  </a:solidFill>
                  <a:latin typeface="Arial"/>
                </a:rPr>
                <a:t>(</a:t>
              </a:r>
              <a:r>
                <a:rPr lang="fr-FR" sz="1200" dirty="0" err="1">
                  <a:solidFill>
                    <a:srgbClr val="333333"/>
                  </a:solidFill>
                  <a:latin typeface="Arial"/>
                </a:rPr>
                <a:t>Hadoop</a:t>
              </a:r>
              <a:r>
                <a:rPr lang="fr-FR" sz="1200" dirty="0">
                  <a:solidFill>
                    <a:srgbClr val="333333"/>
                  </a:solidFill>
                  <a:latin typeface="Arial"/>
                </a:rPr>
                <a:t> </a:t>
              </a:r>
              <a:r>
                <a:rPr lang="fr-FR" sz="1200" dirty="0" err="1">
                  <a:solidFill>
                    <a:srgbClr val="333333"/>
                  </a:solidFill>
                  <a:latin typeface="Arial"/>
                </a:rPr>
                <a:t>Distributed</a:t>
              </a:r>
              <a:r>
                <a:rPr lang="fr-FR" sz="1200" dirty="0">
                  <a:solidFill>
                    <a:srgbClr val="333333"/>
                  </a:solidFill>
                  <a:latin typeface="Arial"/>
                </a:rPr>
                <a:t> File System)</a:t>
              </a:r>
              <a:endParaRPr lang="en-US" sz="1050" dirty="0" err="1">
                <a:solidFill>
                  <a:srgbClr val="333333"/>
                </a:solidFill>
                <a:latin typeface="Arial"/>
              </a:endParaRPr>
            </a:p>
          </p:txBody>
        </p:sp>
      </p:grpSp>
      <p:pic>
        <p:nvPicPr>
          <p:cNvPr id="75" name="Picture 8" descr="Résultat de recherche d'images pour &quot;hadoop logo&quot;"/>
          <p:cNvPicPr>
            <a:picLocks noChangeAspect="1" noChangeArrowheads="1"/>
          </p:cNvPicPr>
          <p:nvPr/>
        </p:nvPicPr>
        <p:blipFill>
          <a:blip r:embed="rId16"/>
          <a:srcRect/>
          <a:stretch>
            <a:fillRect/>
          </a:stretch>
        </p:blipFill>
        <p:spPr bwMode="auto">
          <a:xfrm>
            <a:off x="419414" y="51401"/>
            <a:ext cx="3312368" cy="857903"/>
          </a:xfrm>
          <a:prstGeom prst="rect">
            <a:avLst/>
          </a:prstGeom>
          <a:noFill/>
        </p:spPr>
      </p:pic>
    </p:spTree>
    <p:custDataLst>
      <p:tags r:id="rId1"/>
    </p:custDataLst>
    <p:extLst>
      <p:ext uri="{BB962C8B-B14F-4D97-AF65-F5344CB8AC3E}">
        <p14:creationId xmlns:p14="http://schemas.microsoft.com/office/powerpoint/2010/main" val="2715870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PROCESSING FRAMEWORKS</a:t>
            </a:r>
            <a:endParaRPr lang="en-US" dirty="0"/>
          </a:p>
        </p:txBody>
      </p:sp>
      <p:pic>
        <p:nvPicPr>
          <p:cNvPr id="11" name="Picture 2" descr="http://insidebigdata.com/wp-content/uploads/2014/05/mapreduce-logo.jpg"/>
          <p:cNvPicPr>
            <a:picLocks noChangeAspect="1" noChangeArrowheads="1"/>
          </p:cNvPicPr>
          <p:nvPr/>
        </p:nvPicPr>
        <p:blipFill>
          <a:blip r:embed="rId3" cstate="print"/>
          <a:srcRect/>
          <a:stretch>
            <a:fillRect/>
          </a:stretch>
        </p:blipFill>
        <p:spPr bwMode="auto">
          <a:xfrm>
            <a:off x="648075" y="837777"/>
            <a:ext cx="2011840" cy="616126"/>
          </a:xfrm>
          <a:prstGeom prst="rect">
            <a:avLst/>
          </a:prstGeom>
          <a:noFill/>
        </p:spPr>
      </p:pic>
      <p:pic>
        <p:nvPicPr>
          <p:cNvPr id="12" name="Picture 4" descr="http://spark.apache.org/images/spark-logo-trademark.png"/>
          <p:cNvPicPr>
            <a:picLocks noChangeAspect="1" noChangeArrowheads="1"/>
          </p:cNvPicPr>
          <p:nvPr/>
        </p:nvPicPr>
        <p:blipFill>
          <a:blip r:embed="rId4" cstate="print"/>
          <a:srcRect/>
          <a:stretch>
            <a:fillRect/>
          </a:stretch>
        </p:blipFill>
        <p:spPr bwMode="auto">
          <a:xfrm>
            <a:off x="9052940" y="608776"/>
            <a:ext cx="1936397" cy="1029998"/>
          </a:xfrm>
          <a:prstGeom prst="rect">
            <a:avLst/>
          </a:prstGeom>
          <a:noFill/>
        </p:spPr>
      </p:pic>
      <p:pic>
        <p:nvPicPr>
          <p:cNvPr id="13" name="Picture 6" descr="Afficher l'image d'origine"/>
          <p:cNvPicPr>
            <a:picLocks noChangeAspect="1" noChangeArrowheads="1"/>
          </p:cNvPicPr>
          <p:nvPr/>
        </p:nvPicPr>
        <p:blipFill>
          <a:blip r:embed="rId5" cstate="print"/>
          <a:srcRect/>
          <a:stretch>
            <a:fillRect/>
          </a:stretch>
        </p:blipFill>
        <p:spPr bwMode="auto">
          <a:xfrm>
            <a:off x="5281971" y="608776"/>
            <a:ext cx="1848378" cy="947295"/>
          </a:xfrm>
          <a:prstGeom prst="rect">
            <a:avLst/>
          </a:prstGeom>
          <a:noFill/>
        </p:spPr>
      </p:pic>
      <p:pic>
        <p:nvPicPr>
          <p:cNvPr id="14" name="Picture 10" descr="Flow for a Hive or Pig Query on MapReduce"/>
          <p:cNvPicPr>
            <a:picLocks noChangeAspect="1" noChangeArrowheads="1"/>
          </p:cNvPicPr>
          <p:nvPr/>
        </p:nvPicPr>
        <p:blipFill>
          <a:blip r:embed="rId6" cstate="print"/>
          <a:srcRect b="9831"/>
          <a:stretch>
            <a:fillRect/>
          </a:stretch>
        </p:blipFill>
        <p:spPr bwMode="auto">
          <a:xfrm>
            <a:off x="648075" y="3576540"/>
            <a:ext cx="2643316" cy="2421782"/>
          </a:xfrm>
          <a:prstGeom prst="rect">
            <a:avLst/>
          </a:prstGeom>
          <a:noFill/>
        </p:spPr>
      </p:pic>
      <p:sp>
        <p:nvSpPr>
          <p:cNvPr id="15" name="TextBox 14"/>
          <p:cNvSpPr txBox="1"/>
          <p:nvPr/>
        </p:nvSpPr>
        <p:spPr>
          <a:xfrm>
            <a:off x="648075" y="1689858"/>
            <a:ext cx="3124916" cy="2020468"/>
          </a:xfrm>
          <a:prstGeom prst="rect">
            <a:avLst/>
          </a:prstGeom>
          <a:noFill/>
          <a:ln w="9525" cap="flat" cmpd="sng" algn="ctr">
            <a:noFill/>
            <a:prstDash val="solid"/>
          </a:ln>
          <a:effectLst/>
        </p:spPr>
        <p:txBody>
          <a:bodyPr lIns="0" tIns="38947" rIns="0" bIns="38947" rtlCol="0" anchor="t"/>
          <a:lstStyle>
            <a:defPPr>
              <a:defRPr lang="en-US"/>
            </a:defPPr>
            <a:lvl1pPr marL="228585" indent="-173027" defTabSz="914341">
              <a:spcAft>
                <a:spcPts val="1200"/>
              </a:spcAft>
              <a:buClr>
                <a:srgbClr val="E60028"/>
              </a:buClr>
              <a:buSzPct val="150000"/>
              <a:buFont typeface="Arial" pitchFamily="34" charset="0"/>
              <a:buChar char="›"/>
              <a:defRPr sz="1400" kern="0">
                <a:solidFill>
                  <a:srgbClr val="333333"/>
                </a:solidFill>
              </a:defRPr>
            </a:lvl1pPr>
          </a:lstStyle>
          <a:p>
            <a:pPr marL="55547" indent="0" defTabSz="914158">
              <a:buNone/>
            </a:pPr>
            <a:r>
              <a:rPr lang="en-GB" sz="1200" b="1" dirty="0">
                <a:latin typeface="Arial"/>
              </a:rPr>
              <a:t>Map Reduce</a:t>
            </a:r>
          </a:p>
          <a:p>
            <a:pPr marL="228539" indent="-172992" defTabSz="914158"/>
            <a:r>
              <a:rPr lang="en-GB" sz="1200" dirty="0">
                <a:latin typeface="Arial"/>
              </a:rPr>
              <a:t>The old way. Still used for very large volume of data.</a:t>
            </a:r>
          </a:p>
          <a:p>
            <a:pPr marL="228539" indent="-172992" defTabSz="914158"/>
            <a:r>
              <a:rPr lang="en-GB" sz="1200" dirty="0">
                <a:latin typeface="Arial"/>
              </a:rPr>
              <a:t>Store data on disk between Map &amp; Reduce and between multiple MapReduce jobs.</a:t>
            </a:r>
            <a:br>
              <a:rPr lang="en-GB" sz="1200" dirty="0">
                <a:latin typeface="Arial"/>
              </a:rPr>
            </a:br>
            <a:r>
              <a:rPr lang="en-GB" sz="1200" dirty="0">
                <a:latin typeface="Arial"/>
                <a:sym typeface="Wingdings" panose="05000000000000000000" pitchFamily="2" charset="2"/>
              </a:rPr>
              <a:t> Can be very slow</a:t>
            </a:r>
            <a:endParaRPr lang="en-GB" sz="1200" dirty="0">
              <a:latin typeface="Arial"/>
            </a:endParaRPr>
          </a:p>
        </p:txBody>
      </p:sp>
      <p:pic>
        <p:nvPicPr>
          <p:cNvPr id="16" name="Picture 12" descr="Flow for a Hive or Pig Query on Tez"/>
          <p:cNvPicPr>
            <a:picLocks noChangeAspect="1" noChangeArrowheads="1"/>
          </p:cNvPicPr>
          <p:nvPr/>
        </p:nvPicPr>
        <p:blipFill>
          <a:blip r:embed="rId7" cstate="print"/>
          <a:srcRect/>
          <a:stretch>
            <a:fillRect/>
          </a:stretch>
        </p:blipFill>
        <p:spPr bwMode="auto">
          <a:xfrm>
            <a:off x="4489810" y="3357781"/>
            <a:ext cx="3073867" cy="2805576"/>
          </a:xfrm>
          <a:prstGeom prst="rect">
            <a:avLst/>
          </a:prstGeom>
          <a:noFill/>
        </p:spPr>
      </p:pic>
      <p:sp>
        <p:nvSpPr>
          <p:cNvPr id="17" name="TextBox 16"/>
          <p:cNvSpPr txBox="1"/>
          <p:nvPr/>
        </p:nvSpPr>
        <p:spPr>
          <a:xfrm>
            <a:off x="4438761"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TEZ</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Replace </a:t>
            </a:r>
            <a:r>
              <a:rPr lang="en-GB" sz="1200" kern="0" dirty="0" err="1">
                <a:solidFill>
                  <a:srgbClr val="333333"/>
                </a:solidFill>
                <a:latin typeface="Arial"/>
              </a:rPr>
              <a:t>MapReduce</a:t>
            </a:r>
            <a:endParaRPr lang="en-GB" sz="12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(Directed Acyclic Graph) to avoid data transfer on disk</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Used a lot for SQL on Hadoop</a:t>
            </a:r>
          </a:p>
        </p:txBody>
      </p:sp>
      <p:pic>
        <p:nvPicPr>
          <p:cNvPr id="18" name="Picture 14" descr="http://spark.apache.org/images/logistic-regression.png"/>
          <p:cNvPicPr>
            <a:picLocks noChangeAspect="1" noChangeArrowheads="1"/>
          </p:cNvPicPr>
          <p:nvPr/>
        </p:nvPicPr>
        <p:blipFill>
          <a:blip r:embed="rId8" cstate="print"/>
          <a:srcRect/>
          <a:stretch>
            <a:fillRect/>
          </a:stretch>
        </p:blipFill>
        <p:spPr bwMode="auto">
          <a:xfrm>
            <a:off x="8436813" y="4237961"/>
            <a:ext cx="2750563" cy="1419291"/>
          </a:xfrm>
          <a:prstGeom prst="rect">
            <a:avLst/>
          </a:prstGeom>
          <a:noFill/>
        </p:spPr>
      </p:pic>
      <p:sp>
        <p:nvSpPr>
          <p:cNvPr id="19" name="TextBox 18"/>
          <p:cNvSpPr txBox="1"/>
          <p:nvPr/>
        </p:nvSpPr>
        <p:spPr>
          <a:xfrm>
            <a:off x="8304510"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Spark</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Even faster than TEZ</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and leverage on memory for faster computing</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Not limited by “Map-Reduce” operations</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Can work as Batch or Streaming</a:t>
            </a:r>
          </a:p>
        </p:txBody>
      </p:sp>
      <p:pic>
        <p:nvPicPr>
          <p:cNvPr id="20" name="Picture 8" descr="Afficher l'image d'origine"/>
          <p:cNvPicPr>
            <a:picLocks noChangeAspect="1" noChangeArrowheads="1"/>
          </p:cNvPicPr>
          <p:nvPr/>
        </p:nvPicPr>
        <p:blipFill>
          <a:blip r:embed="rId9"/>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val="19343893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20721" y="980848"/>
            <a:ext cx="4247488" cy="1923140"/>
          </a:xfrm>
          <a:prstGeom prst="rect">
            <a:avLst/>
          </a:prstGeom>
        </p:spPr>
        <p:txBody>
          <a:bodyPr wrap="square" lIns="215910" tIns="45700" rIns="89963" bIns="45700">
            <a:spAutoFit/>
          </a:bodyPr>
          <a:lstStyle/>
          <a:p>
            <a:pPr marL="3174" lvl="1" defTabSz="1277378">
              <a:spcAft>
                <a:spcPts val="600"/>
              </a:spcAft>
            </a:pPr>
            <a:r>
              <a:rPr lang="en-GB" sz="2000" dirty="0">
                <a:solidFill>
                  <a:srgbClr val="000000">
                    <a:lumMod val="65000"/>
                    <a:lumOff val="35000"/>
                  </a:srgbClr>
                </a:solidFill>
                <a:latin typeface="Arial"/>
              </a:rPr>
              <a:t>Send distributed jobs on the grid</a:t>
            </a:r>
          </a:p>
          <a:p>
            <a:pPr marL="3174" lvl="1" defTabSz="1277378">
              <a:spcAft>
                <a:spcPts val="600"/>
              </a:spcAft>
            </a:pPr>
            <a:r>
              <a:rPr lang="en-US" sz="1400" dirty="0">
                <a:solidFill>
                  <a:srgbClr val="000000">
                    <a:lumMod val="65000"/>
                    <a:lumOff val="35000"/>
                  </a:srgbClr>
                </a:solidFill>
                <a:latin typeface="Arial"/>
              </a:rPr>
              <a:t>Write your processing code in Java or Python using Apache Spark.</a:t>
            </a:r>
          </a:p>
          <a:p>
            <a:pPr marL="3174" lvl="1" defTabSz="1277378">
              <a:spcAft>
                <a:spcPts val="600"/>
              </a:spcAft>
            </a:pPr>
            <a:r>
              <a:rPr lang="en-US" sz="1400" dirty="0">
                <a:solidFill>
                  <a:srgbClr val="000000">
                    <a:lumMod val="65000"/>
                    <a:lumOff val="35000"/>
                  </a:srgbClr>
                </a:solidFill>
                <a:latin typeface="Arial"/>
              </a:rPr>
              <a:t>Specify the needed RAM &amp; CPU, your job is distributed across the grid, close to the data.</a:t>
            </a:r>
          </a:p>
          <a:p>
            <a:pPr marL="3174" lvl="1" defTabSz="1277378">
              <a:spcAft>
                <a:spcPts val="600"/>
              </a:spcAft>
            </a:pPr>
            <a:r>
              <a:rPr lang="en-US" sz="1400" dirty="0">
                <a:solidFill>
                  <a:srgbClr val="000000">
                    <a:lumMod val="65000"/>
                    <a:lumOff val="35000"/>
                  </a:srgbClr>
                </a:solidFill>
                <a:latin typeface="Arial"/>
              </a:rPr>
              <a:t>Hadoop takes care of the resiliency: retry in case of application &amp; hardware failures.</a:t>
            </a:r>
          </a:p>
        </p:txBody>
      </p:sp>
      <p:pic>
        <p:nvPicPr>
          <p:cNvPr id="3" name="Picture 2"/>
          <p:cNvPicPr>
            <a:picLocks noChangeAspect="1"/>
          </p:cNvPicPr>
          <p:nvPr/>
        </p:nvPicPr>
        <p:blipFill rotWithShape="1">
          <a:blip r:embed="rId3" cstate="print"/>
          <a:srcRect l="1799" t="14721" r="3702" b="12201"/>
          <a:stretch/>
        </p:blipFill>
        <p:spPr>
          <a:xfrm>
            <a:off x="4790540" y="985473"/>
            <a:ext cx="7064944" cy="4125168"/>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cstate="print"/>
          <a:stretch>
            <a:fillRect/>
          </a:stretch>
        </p:blipFill>
        <p:spPr>
          <a:xfrm>
            <a:off x="327903" y="3213026"/>
            <a:ext cx="4040306" cy="1681641"/>
          </a:xfrm>
          <a:prstGeom prst="rect">
            <a:avLst/>
          </a:prstGeom>
        </p:spPr>
      </p:pic>
      <p:pic>
        <p:nvPicPr>
          <p:cNvPr id="1026" name="Picture 2" descr="Afficher l'image d'orig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33866" y="4894667"/>
            <a:ext cx="1828377" cy="9522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fficher l'image d'origine"/>
          <p:cNvPicPr>
            <a:picLocks noChangeAspect="1" noChangeArrowheads="1"/>
          </p:cNvPicPr>
          <p:nvPr/>
        </p:nvPicPr>
        <p:blipFill>
          <a:blip r:embed="rId6"/>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val="2972759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862322"/>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BOUQUET FINAL</a:t>
            </a:r>
          </a:p>
          <a:p>
            <a:pPr algn="ctr"/>
            <a:r>
              <a:rPr lang="fr-FR" sz="3600" dirty="0" err="1" smtClean="0">
                <a:latin typeface="Baskerville Old Face" pitchFamily="18" charset="0"/>
              </a:rPr>
              <a:t>try</a:t>
            </a:r>
            <a:r>
              <a:rPr lang="fr-FR" sz="3600" dirty="0" smtClean="0">
                <a:latin typeface="Baskerville Old Face" pitchFamily="18" charset="0"/>
              </a:rPr>
              <a:t> { « Vous êtes prêt? » } </a:t>
            </a:r>
          </a:p>
          <a:p>
            <a:pPr algn="ctr"/>
            <a:r>
              <a:rPr lang="fr-FR" sz="3600" dirty="0" err="1" smtClean="0">
                <a:latin typeface="Baskerville Old Face" pitchFamily="18" charset="0"/>
              </a:rPr>
              <a:t>finally</a:t>
            </a:r>
            <a:r>
              <a:rPr lang="fr-FR" sz="3600" dirty="0" smtClean="0">
                <a:latin typeface="Baskerville Old Face" pitchFamily="18" charset="0"/>
              </a:rPr>
              <a:t> {«  Pratiquons ensemble!! »}</a:t>
            </a:r>
          </a:p>
          <a:p>
            <a:pPr marL="514350" indent="-514350" algn="ctr"/>
            <a:endParaRPr lang="fr-FR" sz="3600" dirty="0" smtClean="0">
              <a:latin typeface="Baskerville Old Face"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295800" y="548680"/>
            <a:ext cx="2664296" cy="5960746"/>
          </a:xfrm>
          <a:prstGeom prst="rect">
            <a:avLst/>
          </a:prstGeom>
          <a:noFill/>
          <a:ln w="9525">
            <a:noFill/>
            <a:miter lim="800000"/>
            <a:headEnd/>
            <a:tailEnd/>
          </a:ln>
        </p:spPr>
      </p:pic>
      <p:pic>
        <p:nvPicPr>
          <p:cNvPr id="3"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kacra.jpg"/>
          <p:cNvPicPr>
            <a:picLocks noChangeAspect="1" noChangeArrowheads="1"/>
          </p:cNvPicPr>
          <p:nvPr/>
        </p:nvPicPr>
        <p:blipFill>
          <a:blip r:embed="rId2"/>
          <a:srcRect/>
          <a:stretch>
            <a:fillRect/>
          </a:stretch>
        </p:blipFill>
        <p:spPr bwMode="auto">
          <a:xfrm>
            <a:off x="2783632" y="980728"/>
            <a:ext cx="6699476" cy="5040560"/>
          </a:xfrm>
          <a:prstGeom prst="rect">
            <a:avLst/>
          </a:prstGeom>
          <a:noFill/>
        </p:spPr>
      </p:pic>
      <p:pic>
        <p:nvPicPr>
          <p:cNvPr id="3"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p14="http://schemas.microsoft.com/office/powerpoint/2010/main" val="564645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2050" name="Picture 2"/>
          <p:cNvPicPr>
            <a:picLocks noChangeAspect="1" noChangeArrowheads="1"/>
          </p:cNvPicPr>
          <p:nvPr/>
        </p:nvPicPr>
        <p:blipFill>
          <a:blip r:embed="rId3"/>
          <a:srcRect/>
          <a:stretch>
            <a:fillRect/>
          </a:stretch>
        </p:blipFill>
        <p:spPr bwMode="auto">
          <a:xfrm>
            <a:off x="1800225" y="147638"/>
            <a:ext cx="8591550" cy="656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114300" y="1127224"/>
            <a:ext cx="11963400" cy="431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ormAutofit fontScale="90000"/>
          </a:bodyPr>
          <a:lstStyle/>
          <a:p>
            <a:r>
              <a:rPr lang="en-US"/>
              <a:t>DIGITAL </a:t>
            </a:r>
            <a:r>
              <a:rPr lang="en-US" smtClean="0"/>
              <a:t>TRANSFORMATION PILLARS</a:t>
            </a:r>
            <a:endParaRPr lang="en-US" dirty="0"/>
          </a:p>
        </p:txBody>
      </p:sp>
      <p:sp>
        <p:nvSpPr>
          <p:cNvPr id="106" name="Rounded Rectangle 105"/>
          <p:cNvSpPr/>
          <p:nvPr/>
        </p:nvSpPr>
        <p:spPr>
          <a:xfrm>
            <a:off x="5376086" y="799443"/>
            <a:ext cx="6416599" cy="3649580"/>
          </a:xfrm>
          <a:prstGeom prst="roundRect">
            <a:avLst>
              <a:gd name="adj" fmla="val 0"/>
            </a:avLst>
          </a:prstGeom>
          <a:noFill/>
          <a:ln w="9525" cap="flat" cmpd="sng" algn="ctr">
            <a:noFill/>
            <a:prstDash val="solid"/>
          </a:ln>
          <a:effectLst/>
        </p:spPr>
        <p:txBody>
          <a:bodyPr lIns="0" tIns="38947" rIns="0" bIns="38947" rtlCol="0" anchor="t"/>
          <a:lstStyle/>
          <a:p>
            <a:pPr marL="55547" marR="0" lvl="0" indent="0" algn="l" defTabSz="914158" rtl="0" eaLnBrk="1" fontAlgn="auto" latinLnBrk="0" hangingPunct="1">
              <a:lnSpc>
                <a:spcPct val="100000"/>
              </a:lnSpc>
              <a:spcBef>
                <a:spcPts val="0"/>
              </a:spcBef>
              <a:spcAft>
                <a:spcPts val="600"/>
              </a:spcAft>
              <a:buClr>
                <a:srgbClr val="E60028"/>
              </a:buClr>
              <a:buSzPct val="150000"/>
              <a:buFontTx/>
              <a:buNone/>
              <a:tabLst/>
              <a:defRPr/>
            </a:pPr>
            <a:r>
              <a:rPr kumimoji="0" lang="en-US" sz="1600" b="1" i="0" u="none" strike="noStrike" kern="0" cap="none" spc="0" normalizeH="0" baseline="0" noProof="0" dirty="0">
                <a:ln>
                  <a:noFill/>
                </a:ln>
                <a:solidFill>
                  <a:srgbClr val="333333"/>
                </a:solidFill>
                <a:effectLst/>
                <a:uLnTx/>
                <a:uFillTx/>
                <a:latin typeface="Arial"/>
                <a:ea typeface="+mn-ea"/>
                <a:cs typeface="+mn-cs"/>
              </a:rPr>
              <a:t>Measure &amp; analyze</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We need more rational and key </a:t>
            </a:r>
            <a:r>
              <a:rPr kumimoji="0" lang="en-US" sz="1400" b="0" i="0" u="none" strike="noStrike" kern="0" cap="none" spc="0" normalizeH="0" baseline="0" noProof="0" dirty="0" err="1">
                <a:ln>
                  <a:noFill/>
                </a:ln>
                <a:solidFill>
                  <a:srgbClr val="333333"/>
                </a:solidFill>
                <a:effectLst/>
                <a:uLnTx/>
                <a:uFillTx/>
                <a:latin typeface="Arial"/>
                <a:ea typeface="+mn-ea"/>
                <a:cs typeface="+mn-cs"/>
              </a:rPr>
              <a:t>cartesian</a:t>
            </a:r>
            <a:r>
              <a:rPr kumimoji="0" lang="en-US" sz="1400" b="0" i="0" u="none" strike="noStrike" kern="0" cap="none" spc="0" normalizeH="0" baseline="0" noProof="0" dirty="0">
                <a:ln>
                  <a:noFill/>
                </a:ln>
                <a:solidFill>
                  <a:srgbClr val="333333"/>
                </a:solidFill>
                <a:effectLst/>
                <a:uLnTx/>
                <a:uFillTx/>
                <a:latin typeface="Arial"/>
                <a:ea typeface="+mn-ea"/>
                <a:cs typeface="+mn-cs"/>
              </a:rPr>
              <a:t> elements for decision making, project budgeting arbitrage and resulting business value measuring</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Richness and availability of measured data will be a major booster for innovation</a:t>
            </a:r>
          </a:p>
          <a:p>
            <a:pPr marL="55547" marR="0" lvl="0" indent="0" algn="l" defTabSz="914158" rtl="0" eaLnBrk="1" fontAlgn="auto" latinLnBrk="0" hangingPunct="1">
              <a:lnSpc>
                <a:spcPct val="100000"/>
              </a:lnSpc>
              <a:spcBef>
                <a:spcPts val="0"/>
              </a:spcBef>
              <a:spcAft>
                <a:spcPts val="600"/>
              </a:spcAft>
              <a:buClr>
                <a:srgbClr val="E60028"/>
              </a:buClr>
              <a:buSzPct val="150000"/>
              <a:buFontTx/>
              <a:buNone/>
              <a:tabLst/>
              <a:defRPr/>
            </a:pPr>
            <a:endParaRPr kumimoji="0" lang="en-US" sz="1600" b="1" i="0" u="none" strike="noStrike" kern="0" cap="none" spc="0" normalizeH="0" baseline="0" noProof="0" dirty="0">
              <a:ln>
                <a:noFill/>
              </a:ln>
              <a:solidFill>
                <a:srgbClr val="333333"/>
              </a:solidFill>
              <a:effectLst/>
              <a:uLnTx/>
              <a:uFillTx/>
              <a:latin typeface="Arial"/>
              <a:ea typeface="+mn-ea"/>
              <a:cs typeface="+mn-cs"/>
            </a:endParaRPr>
          </a:p>
          <a:p>
            <a:pPr marL="55547" marR="0" lvl="0" indent="0" algn="l" defTabSz="914158" rtl="0" eaLnBrk="1" fontAlgn="auto" latinLnBrk="0" hangingPunct="1">
              <a:lnSpc>
                <a:spcPct val="100000"/>
              </a:lnSpc>
              <a:spcBef>
                <a:spcPts val="0"/>
              </a:spcBef>
              <a:spcAft>
                <a:spcPts val="600"/>
              </a:spcAft>
              <a:buClr>
                <a:srgbClr val="E60028"/>
              </a:buClr>
              <a:buSzPct val="150000"/>
              <a:buFontTx/>
              <a:buNone/>
              <a:tabLst/>
              <a:defRPr/>
            </a:pPr>
            <a:r>
              <a:rPr kumimoji="0" lang="en-US" sz="1600" b="1" i="0" u="none" strike="noStrike" kern="0" cap="none" spc="0" normalizeH="0" baseline="0" noProof="0" dirty="0">
                <a:ln>
                  <a:noFill/>
                </a:ln>
                <a:solidFill>
                  <a:srgbClr val="333333"/>
                </a:solidFill>
                <a:effectLst/>
                <a:uLnTx/>
                <a:uFillTx/>
                <a:latin typeface="Arial"/>
                <a:ea typeface="+mn-ea"/>
                <a:cs typeface="+mn-cs"/>
              </a:rPr>
              <a:t>Master </a:t>
            </a:r>
            <a:r>
              <a:rPr kumimoji="0" lang="en-US" sz="1600" b="1" i="0" u="none" strike="noStrike" kern="0" cap="none" spc="0" normalizeH="0" baseline="0" noProof="0" dirty="0" smtClean="0">
                <a:ln>
                  <a:noFill/>
                </a:ln>
                <a:solidFill>
                  <a:srgbClr val="333333"/>
                </a:solidFill>
                <a:effectLst/>
                <a:uLnTx/>
                <a:uFillTx/>
                <a:latin typeface="Arial"/>
                <a:ea typeface="+mn-ea"/>
                <a:cs typeface="+mn-cs"/>
              </a:rPr>
              <a:t>Quality of Services</a:t>
            </a:r>
            <a:endParaRPr kumimoji="0" lang="en-US" sz="1600" b="1" i="0" u="none" strike="noStrike" kern="0" cap="none" spc="0" normalizeH="0" baseline="0" noProof="0" dirty="0">
              <a:ln>
                <a:noFill/>
              </a:ln>
              <a:solidFill>
                <a:srgbClr val="333333"/>
              </a:solidFill>
              <a:effectLst/>
              <a:uLnTx/>
              <a:uFillTx/>
              <a:latin typeface="Arial"/>
              <a:ea typeface="+mn-ea"/>
              <a:cs typeface="+mn-cs"/>
            </a:endParaRP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SG’s reputation of trust and stability must be upheld by our IS, especially the parts exposed to external clients.</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Unstable production affects directly our profits with operational risk, loss, costs for remediation</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A predictable quality of service is a key prerequisite for an open service oriented </a:t>
            </a:r>
            <a:r>
              <a:rPr kumimoji="0" lang="en-US" sz="1400" b="0" i="0" u="none" strike="noStrike" kern="0" cap="none" spc="0" normalizeH="0" baseline="0" noProof="0" dirty="0" smtClean="0">
                <a:ln>
                  <a:noFill/>
                </a:ln>
                <a:solidFill>
                  <a:srgbClr val="333333"/>
                </a:solidFill>
                <a:effectLst/>
                <a:uLnTx/>
                <a:uFillTx/>
                <a:latin typeface="Arial"/>
                <a:ea typeface="+mn-ea"/>
                <a:cs typeface="+mn-cs"/>
              </a:rPr>
              <a:t>architecture</a:t>
            </a:r>
            <a:endParaRPr kumimoji="0" lang="en-US" sz="1400" b="0" i="0" u="none" strike="noStrike" kern="0" cap="none" spc="0" normalizeH="0" baseline="0" noProof="0" dirty="0">
              <a:ln>
                <a:noFill/>
              </a:ln>
              <a:solidFill>
                <a:srgbClr val="333333"/>
              </a:solidFill>
              <a:effectLst/>
              <a:uLnTx/>
              <a:uFillTx/>
              <a:latin typeface="Arial"/>
              <a:ea typeface="+mn-ea"/>
              <a:cs typeface="+mn-cs"/>
            </a:endParaRPr>
          </a:p>
        </p:txBody>
      </p:sp>
      <p:grpSp>
        <p:nvGrpSpPr>
          <p:cNvPr id="2" name="Grouper 8"/>
          <p:cNvGrpSpPr/>
          <p:nvPr/>
        </p:nvGrpSpPr>
        <p:grpSpPr>
          <a:xfrm>
            <a:off x="809446" y="773404"/>
            <a:ext cx="3349009" cy="3487339"/>
            <a:chOff x="5178827" y="753326"/>
            <a:chExt cx="3359420" cy="3498180"/>
          </a:xfrm>
        </p:grpSpPr>
        <p:grpSp>
          <p:nvGrpSpPr>
            <p:cNvPr id="3" name="Grouper 31"/>
            <p:cNvGrpSpPr/>
            <p:nvPr/>
          </p:nvGrpSpPr>
          <p:grpSpPr>
            <a:xfrm>
              <a:off x="5181841" y="753326"/>
              <a:ext cx="3356406" cy="3498180"/>
              <a:chOff x="5182740" y="753826"/>
              <a:chExt cx="3356406" cy="3498180"/>
            </a:xfrm>
          </p:grpSpPr>
          <p:pic>
            <p:nvPicPr>
              <p:cNvPr id="107" name="Image 23"/>
              <p:cNvPicPr>
                <a:picLocks noChangeAspect="1"/>
              </p:cNvPicPr>
              <p:nvPr/>
            </p:nvPicPr>
            <p:blipFill>
              <a:blip r:embed="rId3" cstate="print"/>
              <a:stretch>
                <a:fillRect/>
              </a:stretch>
            </p:blipFill>
            <p:spPr>
              <a:xfrm>
                <a:off x="6399396" y="753826"/>
                <a:ext cx="929727" cy="990549"/>
              </a:xfrm>
              <a:prstGeom prst="rect">
                <a:avLst/>
              </a:prstGeom>
            </p:spPr>
          </p:pic>
          <p:pic>
            <p:nvPicPr>
              <p:cNvPr id="108" name="Image 1"/>
              <p:cNvPicPr>
                <a:picLocks noChangeAspect="1"/>
              </p:cNvPicPr>
              <p:nvPr/>
            </p:nvPicPr>
            <p:blipFill>
              <a:blip r:embed="rId4" cstate="print"/>
              <a:stretch>
                <a:fillRect/>
              </a:stretch>
            </p:blipFill>
            <p:spPr>
              <a:xfrm>
                <a:off x="7617833" y="1398782"/>
                <a:ext cx="921313" cy="981587"/>
              </a:xfrm>
              <a:prstGeom prst="rect">
                <a:avLst/>
              </a:prstGeom>
            </p:spPr>
          </p:pic>
          <p:pic>
            <p:nvPicPr>
              <p:cNvPr id="109" name="Image 3"/>
              <p:cNvPicPr>
                <a:picLocks noChangeAspect="1"/>
              </p:cNvPicPr>
              <p:nvPr/>
            </p:nvPicPr>
            <p:blipFill>
              <a:blip r:embed="rId5" cstate="print"/>
              <a:stretch>
                <a:fillRect/>
              </a:stretch>
            </p:blipFill>
            <p:spPr>
              <a:xfrm>
                <a:off x="6400743" y="3269926"/>
                <a:ext cx="921244" cy="982080"/>
              </a:xfrm>
              <a:prstGeom prst="rect">
                <a:avLst/>
              </a:prstGeom>
            </p:spPr>
          </p:pic>
          <p:pic>
            <p:nvPicPr>
              <p:cNvPr id="110" name="Image 4"/>
              <p:cNvPicPr>
                <a:picLocks noChangeAspect="1"/>
              </p:cNvPicPr>
              <p:nvPr/>
            </p:nvPicPr>
            <p:blipFill>
              <a:blip r:embed="rId6" cstate="print"/>
              <a:stretch>
                <a:fillRect/>
              </a:stretch>
            </p:blipFill>
            <p:spPr>
              <a:xfrm>
                <a:off x="5182740" y="2631963"/>
                <a:ext cx="922845" cy="992494"/>
              </a:xfrm>
              <a:prstGeom prst="rect">
                <a:avLst/>
              </a:prstGeom>
            </p:spPr>
          </p:pic>
          <p:pic>
            <p:nvPicPr>
              <p:cNvPr id="111" name="Image 9"/>
              <p:cNvPicPr>
                <a:picLocks noChangeAspect="1"/>
              </p:cNvPicPr>
              <p:nvPr/>
            </p:nvPicPr>
            <p:blipFill>
              <a:blip r:embed="rId7" cstate="print"/>
              <a:stretch>
                <a:fillRect/>
              </a:stretch>
            </p:blipFill>
            <p:spPr>
              <a:xfrm>
                <a:off x="6400742" y="2017651"/>
                <a:ext cx="921246" cy="990773"/>
              </a:xfrm>
              <a:prstGeom prst="rect">
                <a:avLst/>
              </a:prstGeom>
            </p:spPr>
          </p:pic>
          <p:pic>
            <p:nvPicPr>
              <p:cNvPr id="112" name="Image 26"/>
              <p:cNvPicPr>
                <a:picLocks noChangeAspect="1"/>
              </p:cNvPicPr>
              <p:nvPr/>
            </p:nvPicPr>
            <p:blipFill>
              <a:blip r:embed="rId8" cstate="print"/>
              <a:stretch>
                <a:fillRect/>
              </a:stretch>
            </p:blipFill>
            <p:spPr>
              <a:xfrm>
                <a:off x="7617833" y="2635168"/>
                <a:ext cx="921312" cy="982154"/>
              </a:xfrm>
              <a:prstGeom prst="rect">
                <a:avLst/>
              </a:prstGeom>
            </p:spPr>
          </p:pic>
        </p:grpSp>
        <p:pic>
          <p:nvPicPr>
            <p:cNvPr id="100" name="Image 7"/>
            <p:cNvPicPr>
              <a:picLocks noChangeAspect="1"/>
            </p:cNvPicPr>
            <p:nvPr/>
          </p:nvPicPr>
          <p:blipFill>
            <a:blip r:embed="rId9" cstate="print"/>
            <a:stretch>
              <a:fillRect/>
            </a:stretch>
          </p:blipFill>
          <p:spPr>
            <a:xfrm>
              <a:off x="5178827" y="1389659"/>
              <a:ext cx="927835" cy="990210"/>
            </a:xfrm>
            <a:prstGeom prst="rect">
              <a:avLst/>
            </a:prstGeom>
          </p:spPr>
        </p:pic>
      </p:grpSp>
      <p:grpSp>
        <p:nvGrpSpPr>
          <p:cNvPr id="4" name="Group 112"/>
          <p:cNvGrpSpPr/>
          <p:nvPr/>
        </p:nvGrpSpPr>
        <p:grpSpPr>
          <a:xfrm>
            <a:off x="8980715" y="4483789"/>
            <a:ext cx="2107957" cy="678950"/>
            <a:chOff x="3838031" y="5260437"/>
            <a:chExt cx="2107957" cy="678950"/>
          </a:xfrm>
        </p:grpSpPr>
        <p:grpSp>
          <p:nvGrpSpPr>
            <p:cNvPr id="5" name="Group 113"/>
            <p:cNvGrpSpPr/>
            <p:nvPr/>
          </p:nvGrpSpPr>
          <p:grpSpPr>
            <a:xfrm>
              <a:off x="3838031" y="5260437"/>
              <a:ext cx="606092" cy="678950"/>
              <a:chOff x="746488" y="5260437"/>
              <a:chExt cx="606092" cy="678950"/>
            </a:xfrm>
          </p:grpSpPr>
          <p:sp>
            <p:nvSpPr>
              <p:cNvPr id="116" name="Hexagon 11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17" name="TextBox 116"/>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799"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rPr>
                  <a:t>80</a:t>
                </a:r>
              </a:p>
            </p:txBody>
          </p:sp>
        </p:grpSp>
        <p:sp>
          <p:nvSpPr>
            <p:cNvPr id="115" name="TextBox 114"/>
            <p:cNvSpPr txBox="1"/>
            <p:nvPr/>
          </p:nvSpPr>
          <p:spPr>
            <a:xfrm>
              <a:off x="4568650" y="5430175"/>
              <a:ext cx="1377338" cy="45076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333333"/>
                  </a:solidFill>
                  <a:effectLst/>
                  <a:uLnTx/>
                  <a:uFillTx/>
                  <a:latin typeface="Arial"/>
                  <a:ea typeface="+mn-ea"/>
                  <a:cs typeface="+mn-cs"/>
                </a:rPr>
                <a:t>Daily </a:t>
              </a:r>
              <a:r>
                <a:rPr kumimoji="0" lang="fr-FR" sz="1600" b="0" i="0" u="none" strike="noStrike" kern="1200" cap="none" spc="0" normalizeH="0" baseline="0" noProof="0" dirty="0" err="1">
                  <a:ln>
                    <a:noFill/>
                  </a:ln>
                  <a:solidFill>
                    <a:srgbClr val="333333"/>
                  </a:solidFill>
                  <a:effectLst/>
                  <a:uLnTx/>
                  <a:uFillTx/>
                  <a:latin typeface="Arial"/>
                  <a:ea typeface="+mn-ea"/>
                  <a:cs typeface="+mn-cs"/>
                </a:rPr>
                <a:t>users</a:t>
              </a:r>
              <a:r>
                <a:rPr kumimoji="0" lang="fr-FR" sz="1600" b="0" i="0" u="none" strike="noStrike" kern="1200" cap="none" spc="0" normalizeH="0" baseline="0" noProof="0" dirty="0">
                  <a:ln>
                    <a:noFill/>
                  </a:ln>
                  <a:solidFill>
                    <a:srgbClr val="333333"/>
                  </a:solidFill>
                  <a:effectLst/>
                  <a:uLnTx/>
                  <a:uFillTx/>
                  <a:latin typeface="Arial"/>
                  <a:ea typeface="+mn-ea"/>
                  <a:cs typeface="+mn-cs"/>
                </a:rPr>
                <a:t> on the cluster</a:t>
              </a:r>
            </a:p>
          </p:txBody>
        </p:sp>
      </p:grpSp>
      <p:grpSp>
        <p:nvGrpSpPr>
          <p:cNvPr id="6" name="Group 117"/>
          <p:cNvGrpSpPr/>
          <p:nvPr/>
        </p:nvGrpSpPr>
        <p:grpSpPr>
          <a:xfrm>
            <a:off x="6096000" y="4497863"/>
            <a:ext cx="2244905" cy="678950"/>
            <a:chOff x="7257666" y="5310224"/>
            <a:chExt cx="2244905" cy="678950"/>
          </a:xfrm>
        </p:grpSpPr>
        <p:sp>
          <p:nvSpPr>
            <p:cNvPr id="119" name="TextBox 118"/>
            <p:cNvSpPr txBox="1"/>
            <p:nvPr/>
          </p:nvSpPr>
          <p:spPr>
            <a:xfrm>
              <a:off x="8009333" y="5479962"/>
              <a:ext cx="1493238"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333333"/>
                  </a:solidFill>
                  <a:effectLst/>
                  <a:uLnTx/>
                  <a:uFillTx/>
                  <a:latin typeface="Arial"/>
                  <a:ea typeface="+mn-ea"/>
                  <a:cs typeface="+mn-cs"/>
                </a:rPr>
                <a:t>Datasources</a:t>
              </a:r>
              <a:r>
                <a:rPr kumimoji="0" lang="fr-FR" sz="1600" b="0" i="0" u="none" strike="noStrike" kern="1200" cap="none" spc="0" normalizeH="0" baseline="0" noProof="0" dirty="0">
                  <a:ln>
                    <a:noFill/>
                  </a:ln>
                  <a:solidFill>
                    <a:srgbClr val="333333"/>
                  </a:solidFill>
                  <a:effectLst/>
                  <a:uLnTx/>
                  <a:uFillTx/>
                  <a:latin typeface="Arial"/>
                  <a:ea typeface="+mn-ea"/>
                  <a:cs typeface="+mn-cs"/>
                </a:rPr>
                <a:t> in the Data Lake</a:t>
              </a:r>
            </a:p>
          </p:txBody>
        </p:sp>
        <p:grpSp>
          <p:nvGrpSpPr>
            <p:cNvPr id="7" name="Group 119"/>
            <p:cNvGrpSpPr/>
            <p:nvPr/>
          </p:nvGrpSpPr>
          <p:grpSpPr>
            <a:xfrm>
              <a:off x="7257666" y="5310224"/>
              <a:ext cx="606092" cy="678950"/>
              <a:chOff x="746488" y="5260437"/>
              <a:chExt cx="606092" cy="678950"/>
            </a:xfrm>
          </p:grpSpPr>
          <p:sp>
            <p:nvSpPr>
              <p:cNvPr id="121" name="Hexagon 12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22" name="TextBox 121"/>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rPr>
                  <a:t>+30</a:t>
                </a:r>
              </a:p>
            </p:txBody>
          </p:sp>
        </p:grpSp>
      </p:grpSp>
      <p:grpSp>
        <p:nvGrpSpPr>
          <p:cNvPr id="8" name="Group 122"/>
          <p:cNvGrpSpPr/>
          <p:nvPr/>
        </p:nvGrpSpPr>
        <p:grpSpPr>
          <a:xfrm>
            <a:off x="597768" y="4489204"/>
            <a:ext cx="2033920" cy="678950"/>
            <a:chOff x="3838031" y="5260437"/>
            <a:chExt cx="2033920" cy="678950"/>
          </a:xfrm>
        </p:grpSpPr>
        <p:grpSp>
          <p:nvGrpSpPr>
            <p:cNvPr id="9" name="Group 123"/>
            <p:cNvGrpSpPr/>
            <p:nvPr/>
          </p:nvGrpSpPr>
          <p:grpSpPr>
            <a:xfrm>
              <a:off x="3838031" y="5260437"/>
              <a:ext cx="591344" cy="678950"/>
              <a:chOff x="746488" y="5260437"/>
              <a:chExt cx="591344" cy="678950"/>
            </a:xfrm>
          </p:grpSpPr>
          <p:sp>
            <p:nvSpPr>
              <p:cNvPr id="126" name="Hexagon 125"/>
              <p:cNvSpPr/>
              <p:nvPr/>
            </p:nvSpPr>
            <p:spPr>
              <a:xfrm rot="16200000">
                <a:off x="702685" y="5304240"/>
                <a:ext cx="678950" cy="591343"/>
              </a:xfrm>
              <a:prstGeom prst="hexagon">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27" name="TextBox 126"/>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799"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rPr>
                  <a:t>1</a:t>
                </a:r>
              </a:p>
            </p:txBody>
          </p:sp>
        </p:grpSp>
        <p:sp>
          <p:nvSpPr>
            <p:cNvPr id="125" name="TextBox 124"/>
            <p:cNvSpPr txBox="1"/>
            <p:nvPr/>
          </p:nvSpPr>
          <p:spPr>
            <a:xfrm>
              <a:off x="4568650" y="5430175"/>
              <a:ext cx="1303301" cy="468083"/>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333333"/>
                  </a:solidFill>
                  <a:effectLst/>
                  <a:uLnTx/>
                  <a:uFillTx/>
                  <a:latin typeface="Arial"/>
                  <a:ea typeface="+mn-ea"/>
                  <a:cs typeface="+mn-cs"/>
                </a:rPr>
                <a:t>DataLake</a:t>
              </a:r>
              <a:r>
                <a:rPr kumimoji="0" lang="fr-FR" sz="1600" b="0" i="0" u="none" strike="noStrike" kern="1200" cap="none" spc="0" normalizeH="0" baseline="0" noProof="0" dirty="0">
                  <a:ln>
                    <a:noFill/>
                  </a:ln>
                  <a:solidFill>
                    <a:srgbClr val="333333"/>
                  </a:solidFill>
                  <a:effectLst/>
                  <a:uLnTx/>
                  <a:uFillTx/>
                  <a:latin typeface="Arial"/>
                  <a:ea typeface="+mn-ea"/>
                  <a:cs typeface="+mn-cs"/>
                </a:rPr>
                <a:t> for all GBIS B2B</a:t>
              </a:r>
            </a:p>
          </p:txBody>
        </p:sp>
      </p:grpSp>
      <p:grpSp>
        <p:nvGrpSpPr>
          <p:cNvPr id="10" name="Group 127"/>
          <p:cNvGrpSpPr/>
          <p:nvPr/>
        </p:nvGrpSpPr>
        <p:grpSpPr>
          <a:xfrm>
            <a:off x="3350816" y="4477695"/>
            <a:ext cx="2449911" cy="678950"/>
            <a:chOff x="7257666" y="5310224"/>
            <a:chExt cx="2449911" cy="678950"/>
          </a:xfrm>
        </p:grpSpPr>
        <p:sp>
          <p:nvSpPr>
            <p:cNvPr id="129" name="TextBox 128"/>
            <p:cNvSpPr txBox="1"/>
            <p:nvPr/>
          </p:nvSpPr>
          <p:spPr>
            <a:xfrm>
              <a:off x="8009332" y="5479962"/>
              <a:ext cx="1698245"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smtClean="0">
                  <a:ln>
                    <a:noFill/>
                  </a:ln>
                  <a:solidFill>
                    <a:srgbClr val="333333"/>
                  </a:solidFill>
                  <a:effectLst/>
                  <a:uLnTx/>
                  <a:uFillTx/>
                  <a:latin typeface="Arial"/>
                  <a:ea typeface="+mn-ea"/>
                  <a:cs typeface="+mn-cs"/>
                </a:rPr>
                <a:t>Data</a:t>
              </a:r>
              <a:r>
                <a:rPr kumimoji="0" lang="fr-FR" sz="1600" b="0" i="0" u="none" strike="noStrike" kern="1200" cap="none" spc="0" normalizeH="0" noProof="0" dirty="0" smtClean="0">
                  <a:ln>
                    <a:noFill/>
                  </a:ln>
                  <a:solidFill>
                    <a:srgbClr val="333333"/>
                  </a:solidFill>
                  <a:effectLst/>
                  <a:uLnTx/>
                  <a:uFillTx/>
                  <a:latin typeface="Arial"/>
                  <a:ea typeface="+mn-ea"/>
                  <a:cs typeface="+mn-cs"/>
                </a:rPr>
                <a:t> </a:t>
              </a:r>
              <a:r>
                <a:rPr kumimoji="0" lang="fr-FR" sz="1600" b="0" i="0" u="none" strike="noStrike" kern="1200" cap="none" spc="0" normalizeH="0" noProof="0" dirty="0" err="1" smtClean="0">
                  <a:ln>
                    <a:noFill/>
                  </a:ln>
                  <a:solidFill>
                    <a:srgbClr val="333333"/>
                  </a:solidFill>
                  <a:effectLst/>
                  <a:uLnTx/>
                  <a:uFillTx/>
                  <a:latin typeface="Arial"/>
                  <a:ea typeface="+mn-ea"/>
                  <a:cs typeface="+mn-cs"/>
                </a:rPr>
                <a:t>Centers</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1" name="Group 129"/>
            <p:cNvGrpSpPr/>
            <p:nvPr/>
          </p:nvGrpSpPr>
          <p:grpSpPr>
            <a:xfrm>
              <a:off x="7257666" y="5310224"/>
              <a:ext cx="591344" cy="678950"/>
              <a:chOff x="746488" y="5260437"/>
              <a:chExt cx="591344" cy="678950"/>
            </a:xfrm>
          </p:grpSpPr>
          <p:sp>
            <p:nvSpPr>
              <p:cNvPr id="131" name="Hexagon 13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32" name="TextBox 131"/>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2</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2" name="Group 132"/>
          <p:cNvGrpSpPr/>
          <p:nvPr/>
        </p:nvGrpSpPr>
        <p:grpSpPr>
          <a:xfrm>
            <a:off x="597768" y="5360283"/>
            <a:ext cx="2464529" cy="678950"/>
            <a:chOff x="7257666" y="5310224"/>
            <a:chExt cx="2464529" cy="678950"/>
          </a:xfrm>
        </p:grpSpPr>
        <p:sp>
          <p:nvSpPr>
            <p:cNvPr id="134" name="TextBox 133"/>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smtClean="0">
                  <a:solidFill>
                    <a:srgbClr val="333333"/>
                  </a:solidFill>
                  <a:latin typeface="Arial"/>
                </a:rPr>
                <a:t>P</a:t>
              </a:r>
              <a:r>
                <a:rPr kumimoji="0" lang="fr-FR" sz="1600" b="0" i="0" u="none" strike="noStrike" kern="1200" cap="none" spc="0" normalizeH="0" baseline="0" noProof="0" dirty="0" err="1" smtClean="0">
                  <a:ln>
                    <a:noFill/>
                  </a:ln>
                  <a:solidFill>
                    <a:srgbClr val="333333"/>
                  </a:solidFill>
                  <a:effectLst/>
                  <a:uLnTx/>
                  <a:uFillTx/>
                  <a:latin typeface="Arial"/>
                  <a:ea typeface="+mn-ea"/>
                  <a:cs typeface="+mn-cs"/>
                </a:rPr>
                <a:t>etabytes</a:t>
              </a:r>
              <a:r>
                <a:rPr kumimoji="0" lang="fr-FR" sz="1600" b="0" i="0" u="none" strike="noStrike" kern="1200" cap="none" spc="0" normalizeH="0" baseline="0" noProof="0" dirty="0" smtClean="0">
                  <a:ln>
                    <a:noFill/>
                  </a:ln>
                  <a:solidFill>
                    <a:srgbClr val="333333"/>
                  </a:solidFill>
                  <a:effectLst/>
                  <a:uLnTx/>
                  <a:uFillTx/>
                  <a:latin typeface="Arial"/>
                  <a:ea typeface="+mn-ea"/>
                  <a:cs typeface="+mn-cs"/>
                </a:rPr>
                <a:t> </a:t>
              </a:r>
              <a:r>
                <a:rPr kumimoji="0" lang="fr-FR" sz="1600" b="0" i="0" u="none" strike="noStrike" kern="1200" cap="none" spc="0" normalizeH="0" baseline="0" noProof="0" dirty="0">
                  <a:ln>
                    <a:noFill/>
                  </a:ln>
                  <a:solidFill>
                    <a:srgbClr val="333333"/>
                  </a:solidFill>
                  <a:effectLst/>
                  <a:uLnTx/>
                  <a:uFillTx/>
                  <a:latin typeface="Arial"/>
                  <a:ea typeface="+mn-ea"/>
                  <a:cs typeface="+mn-cs"/>
                </a:rPr>
                <a:t>of </a:t>
              </a:r>
              <a:r>
                <a:rPr kumimoji="0" lang="fr-FR" sz="1600" b="0" i="0" u="none" strike="noStrike" kern="1200" cap="none" spc="0" normalizeH="0" baseline="0" noProof="0" dirty="0" err="1">
                  <a:ln>
                    <a:noFill/>
                  </a:ln>
                  <a:solidFill>
                    <a:srgbClr val="333333"/>
                  </a:solidFill>
                  <a:effectLst/>
                  <a:uLnTx/>
                  <a:uFillTx/>
                  <a:latin typeface="Arial"/>
                  <a:ea typeface="+mn-ea"/>
                  <a:cs typeface="+mn-cs"/>
                </a:rPr>
                <a:t>disk</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3" name="Group 134"/>
            <p:cNvGrpSpPr/>
            <p:nvPr/>
          </p:nvGrpSpPr>
          <p:grpSpPr>
            <a:xfrm>
              <a:off x="7257666" y="5310224"/>
              <a:ext cx="591344" cy="678950"/>
              <a:chOff x="746488" y="5260437"/>
              <a:chExt cx="591344" cy="678950"/>
            </a:xfrm>
          </p:grpSpPr>
          <p:sp>
            <p:nvSpPr>
              <p:cNvPr id="136" name="Hexagon 135"/>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37" name="TextBox 136"/>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3.3</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4" name="Group 137"/>
          <p:cNvGrpSpPr/>
          <p:nvPr/>
        </p:nvGrpSpPr>
        <p:grpSpPr>
          <a:xfrm>
            <a:off x="3350816" y="5355486"/>
            <a:ext cx="2464529" cy="678950"/>
            <a:chOff x="7257666" y="5310224"/>
            <a:chExt cx="2464529" cy="678950"/>
          </a:xfrm>
        </p:grpSpPr>
        <p:sp>
          <p:nvSpPr>
            <p:cNvPr id="139" name="TextBox 138"/>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smtClean="0">
                  <a:ln>
                    <a:noFill/>
                  </a:ln>
                  <a:solidFill>
                    <a:srgbClr val="333333"/>
                  </a:solidFill>
                  <a:effectLst/>
                  <a:uLnTx/>
                  <a:uFillTx/>
                  <a:latin typeface="Arial"/>
                  <a:ea typeface="+mn-ea"/>
                  <a:cs typeface="+mn-cs"/>
                </a:rPr>
                <a:t>Servers</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5" name="Group 139"/>
            <p:cNvGrpSpPr/>
            <p:nvPr/>
          </p:nvGrpSpPr>
          <p:grpSpPr>
            <a:xfrm>
              <a:off x="7257666" y="5310224"/>
              <a:ext cx="591344" cy="678950"/>
              <a:chOff x="746488" y="5260437"/>
              <a:chExt cx="591344" cy="678950"/>
            </a:xfrm>
          </p:grpSpPr>
          <p:sp>
            <p:nvSpPr>
              <p:cNvPr id="141" name="Hexagon 14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42" name="TextBox 141"/>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100</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6" name="Group 142"/>
          <p:cNvGrpSpPr/>
          <p:nvPr/>
        </p:nvGrpSpPr>
        <p:grpSpPr>
          <a:xfrm>
            <a:off x="6103864" y="5311097"/>
            <a:ext cx="2464529" cy="678950"/>
            <a:chOff x="7257666" y="5310224"/>
            <a:chExt cx="2464529" cy="678950"/>
          </a:xfrm>
        </p:grpSpPr>
        <p:sp>
          <p:nvSpPr>
            <p:cNvPr id="144" name="TextBox 143"/>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333333"/>
                  </a:solidFill>
                  <a:effectLst/>
                  <a:uLnTx/>
                  <a:uFillTx/>
                  <a:latin typeface="Arial"/>
                  <a:ea typeface="+mn-ea"/>
                  <a:cs typeface="+mn-cs"/>
                </a:rPr>
                <a:t>Active </a:t>
              </a:r>
              <a:r>
                <a:rPr kumimoji="0" lang="fr-FR" sz="1600" b="0" i="0" u="none" strike="noStrike" kern="1200" cap="none" spc="0" normalizeH="0" baseline="0" noProof="0" dirty="0" err="1" smtClean="0">
                  <a:ln>
                    <a:noFill/>
                  </a:ln>
                  <a:solidFill>
                    <a:srgbClr val="333333"/>
                  </a:solidFill>
                  <a:effectLst/>
                  <a:uLnTx/>
                  <a:uFillTx/>
                  <a:latin typeface="Arial"/>
                  <a:ea typeface="+mn-ea"/>
                  <a:cs typeface="+mn-cs"/>
                </a:rPr>
                <a:t>projects</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7" name="Group 144"/>
            <p:cNvGrpSpPr/>
            <p:nvPr/>
          </p:nvGrpSpPr>
          <p:grpSpPr>
            <a:xfrm>
              <a:off x="7257666" y="5310224"/>
              <a:ext cx="606092" cy="678950"/>
              <a:chOff x="746488" y="5260437"/>
              <a:chExt cx="606092" cy="678950"/>
            </a:xfrm>
          </p:grpSpPr>
          <p:sp>
            <p:nvSpPr>
              <p:cNvPr id="146" name="Hexagon 14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47" name="TextBox 146"/>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25</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8" name="Group 147"/>
          <p:cNvGrpSpPr/>
          <p:nvPr/>
        </p:nvGrpSpPr>
        <p:grpSpPr>
          <a:xfrm>
            <a:off x="8980715" y="5311096"/>
            <a:ext cx="2464529" cy="678950"/>
            <a:chOff x="7257666" y="5310224"/>
            <a:chExt cx="2464529" cy="678950"/>
          </a:xfrm>
        </p:grpSpPr>
        <p:sp>
          <p:nvSpPr>
            <p:cNvPr id="149" name="TextBox 148"/>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smtClean="0">
                  <a:ln>
                    <a:noFill/>
                  </a:ln>
                  <a:solidFill>
                    <a:srgbClr val="333333"/>
                  </a:solidFill>
                  <a:effectLst/>
                  <a:uLnTx/>
                  <a:uFillTx/>
                  <a:latin typeface="Arial"/>
                  <a:ea typeface="+mn-ea"/>
                  <a:cs typeface="+mn-cs"/>
                </a:rPr>
                <a:t>Projects</a:t>
              </a:r>
              <a:r>
                <a:rPr kumimoji="0" lang="fr-FR" sz="1600" b="0" i="0" u="none" strike="noStrike" kern="1200" cap="none" spc="0" normalizeH="0" baseline="0" noProof="0" dirty="0" smtClean="0">
                  <a:ln>
                    <a:noFill/>
                  </a:ln>
                  <a:solidFill>
                    <a:srgbClr val="333333"/>
                  </a:solidFill>
                  <a:effectLst/>
                  <a:uLnTx/>
                  <a:uFillTx/>
                  <a:latin typeface="Arial"/>
                  <a:ea typeface="+mn-ea"/>
                  <a:cs typeface="+mn-cs"/>
                </a:rPr>
                <a:t> in production</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9" name="Group 149"/>
            <p:cNvGrpSpPr/>
            <p:nvPr/>
          </p:nvGrpSpPr>
          <p:grpSpPr>
            <a:xfrm>
              <a:off x="7257666" y="5310224"/>
              <a:ext cx="606092" cy="678950"/>
              <a:chOff x="746488" y="5260437"/>
              <a:chExt cx="606092" cy="678950"/>
            </a:xfrm>
          </p:grpSpPr>
          <p:sp>
            <p:nvSpPr>
              <p:cNvPr id="151" name="Hexagon 15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52" name="TextBox 151"/>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12</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pic>
        <p:nvPicPr>
          <p:cNvPr id="53" name="Picture 8" descr="Afficher l'image d'origine"/>
          <p:cNvPicPr>
            <a:picLocks noChangeAspect="1" noChangeArrowheads="1"/>
          </p:cNvPicPr>
          <p:nvPr/>
        </p:nvPicPr>
        <p:blipFill>
          <a:blip r:embed="rId10"/>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val="2750342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044"/>
            <a:ext cx="12192000" cy="6858000"/>
          </a:xfrm>
          <a:prstGeom prst="rect">
            <a:avLst/>
          </a:prstGeom>
        </p:spPr>
      </p:pic>
      <p:sp>
        <p:nvSpPr>
          <p:cNvPr id="2" name="Date Placeholder 1"/>
          <p:cNvSpPr>
            <a:spLocks noGrp="1"/>
          </p:cNvSpPr>
          <p:nvPr>
            <p:ph type="dt" sz="half" idx="10"/>
          </p:nvPr>
        </p:nvSpPr>
        <p:spPr>
          <a:xfrm>
            <a:off x="8765119" y="6416678"/>
            <a:ext cx="2419349" cy="441325"/>
          </a:xfrm>
        </p:spPr>
        <p:txBody>
          <a:bodyPr/>
          <a:lstStyle/>
          <a:p>
            <a:pPr>
              <a:defRPr/>
            </a:pPr>
            <a:r>
              <a:rPr lang="fr-FR"/>
              <a:t>22/05/2015</a:t>
            </a:r>
          </a:p>
        </p:txBody>
      </p:sp>
      <p:sp>
        <p:nvSpPr>
          <p:cNvPr id="4" name="Footer Placeholder 3"/>
          <p:cNvSpPr>
            <a:spLocks noGrp="1"/>
          </p:cNvSpPr>
          <p:nvPr>
            <p:ph type="ftr" sz="quarter" idx="4294967295"/>
          </p:nvPr>
        </p:nvSpPr>
        <p:spPr>
          <a:xfrm>
            <a:off x="3947586" y="6394840"/>
            <a:ext cx="4796367" cy="441325"/>
          </a:xfrm>
          <a:prstGeom prst="rect">
            <a:avLst/>
          </a:prstGeom>
        </p:spPr>
        <p:txBody>
          <a:bodyPr/>
          <a:lstStyle/>
          <a:p>
            <a:pPr>
              <a:defRPr/>
            </a:pPr>
            <a:r>
              <a:rPr lang="fr-FR" dirty="0">
                <a:solidFill>
                  <a:schemeClr val="bg1"/>
                </a:solidFill>
              </a:rPr>
              <a:t>C1</a:t>
            </a:r>
          </a:p>
        </p:txBody>
      </p:sp>
      <p:sp>
        <p:nvSpPr>
          <p:cNvPr id="3" name="Slide Number Placeholder 2"/>
          <p:cNvSpPr>
            <a:spLocks noGrp="1"/>
          </p:cNvSpPr>
          <p:nvPr>
            <p:ph type="sldNum" sz="quarter" idx="4294967295"/>
          </p:nvPr>
        </p:nvSpPr>
        <p:spPr>
          <a:xfrm>
            <a:off x="8610600" y="6356352"/>
            <a:ext cx="2743200" cy="365125"/>
          </a:xfrm>
          <a:prstGeom prst="rect">
            <a:avLst/>
          </a:prstGeom>
        </p:spPr>
        <p:txBody>
          <a:bodyPr/>
          <a:lstStyle/>
          <a:p>
            <a:pPr>
              <a:defRPr/>
            </a:pPr>
            <a:r>
              <a:rPr lang="fr-FR"/>
              <a:t>P.</a:t>
            </a:r>
            <a:fld id="{986EBACC-2845-427C-ADDD-6E50A1A087E6}" type="slidenum">
              <a:rPr lang="fr-FR" smtClean="0"/>
              <a:pPr>
                <a:defRPr/>
              </a:pPr>
              <a:t>7</a:t>
            </a:fld>
            <a:endParaRPr lang="fr-F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7771" y="5025653"/>
            <a:ext cx="1250564" cy="6190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80771" y="4513220"/>
            <a:ext cx="767544" cy="76754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3408" y="2891501"/>
            <a:ext cx="732397" cy="73239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7009" y="4362135"/>
            <a:ext cx="1947281" cy="88447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1515" y="1336115"/>
            <a:ext cx="634057" cy="634057"/>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86677" y="3270948"/>
            <a:ext cx="784153" cy="784153"/>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66583" y="2234419"/>
            <a:ext cx="2226061" cy="568356"/>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61207" y="2195127"/>
            <a:ext cx="2015288" cy="708865"/>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64490" y="2761559"/>
            <a:ext cx="1722187" cy="90525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0604" y="4106756"/>
            <a:ext cx="1832491" cy="647220"/>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46470" y="3085439"/>
            <a:ext cx="668343" cy="671627"/>
          </a:xfrm>
          <a:prstGeom prst="rect">
            <a:avLst/>
          </a:prstGeom>
        </p:spPr>
      </p:pic>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5321" y="4896991"/>
            <a:ext cx="1348995" cy="681673"/>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37720" y="1857486"/>
            <a:ext cx="1699657" cy="904073"/>
          </a:xfrm>
          <a:prstGeom prst="rect">
            <a:avLst/>
          </a:prstGeom>
        </p:spPr>
      </p:pic>
      <p:pic>
        <p:nvPicPr>
          <p:cNvPr id="30" name="Picture 2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79604" y="4836677"/>
            <a:ext cx="719096" cy="719096"/>
          </a:xfrm>
          <a:prstGeom prst="rect">
            <a:avLst/>
          </a:prstGeom>
        </p:spPr>
      </p:pic>
      <p:pic>
        <p:nvPicPr>
          <p:cNvPr id="32" name="Picture 3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217929" y="3246755"/>
            <a:ext cx="901843" cy="901840"/>
          </a:xfrm>
          <a:prstGeom prst="rect">
            <a:avLst/>
          </a:prstGeom>
        </p:spPr>
      </p:pic>
      <p:pic>
        <p:nvPicPr>
          <p:cNvPr id="33" name="Picture 3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64543" y="1283535"/>
            <a:ext cx="1338288" cy="819819"/>
          </a:xfrm>
          <a:prstGeom prst="rect">
            <a:avLst/>
          </a:prstGeom>
        </p:spPr>
      </p:pic>
      <p:pic>
        <p:nvPicPr>
          <p:cNvPr id="34" name="Picture 3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650428" y="3594107"/>
            <a:ext cx="929176" cy="836259"/>
          </a:xfrm>
          <a:prstGeom prst="rect">
            <a:avLst/>
          </a:prstGeom>
        </p:spPr>
      </p:pic>
      <p:pic>
        <p:nvPicPr>
          <p:cNvPr id="38" name="Picture 3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0183" y="3594107"/>
            <a:ext cx="1172527" cy="455983"/>
          </a:xfrm>
          <a:prstGeom prst="rect">
            <a:avLst/>
          </a:prstGeom>
        </p:spPr>
      </p:pic>
      <p:pic>
        <p:nvPicPr>
          <p:cNvPr id="40" name="Picture 3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454747" y="1628137"/>
            <a:ext cx="820628" cy="820628"/>
          </a:xfrm>
          <a:prstGeom prst="rect">
            <a:avLst/>
          </a:prstGeom>
        </p:spPr>
      </p:pic>
      <p:pic>
        <p:nvPicPr>
          <p:cNvPr id="42" name="Picture 4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993095" y="4237591"/>
            <a:ext cx="1478708" cy="877059"/>
          </a:xfrm>
          <a:prstGeom prst="rect">
            <a:avLst/>
          </a:prstGeom>
        </p:spPr>
      </p:pic>
      <p:pic>
        <p:nvPicPr>
          <p:cNvPr id="43" name="Picture 4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733689" y="2141350"/>
            <a:ext cx="1220721" cy="1220721"/>
          </a:xfrm>
          <a:prstGeom prst="rect">
            <a:avLst/>
          </a:prstGeom>
        </p:spPr>
      </p:pic>
      <p:pic>
        <p:nvPicPr>
          <p:cNvPr id="44" name="Picture 4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093609" y="2575245"/>
            <a:ext cx="1343019" cy="1343019"/>
          </a:xfrm>
          <a:prstGeom prst="rect">
            <a:avLst/>
          </a:prstGeom>
        </p:spPr>
      </p:pic>
      <p:pic>
        <p:nvPicPr>
          <p:cNvPr id="8194" name="Picture 2" descr="Afficher l'image d'origin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V="1">
            <a:off x="10676687" y="4742092"/>
            <a:ext cx="725776" cy="688781"/>
          </a:xfrm>
          <a:prstGeom prst="rect">
            <a:avLst/>
          </a:prstGeom>
          <a:noFill/>
          <a:extLst>
            <a:ext uri="{909E8E84-426E-40DD-AFC4-6F175D3DCCD1}">
              <a14:hiddenFill xmlns:a14="http://schemas.microsoft.com/office/drawing/2010/main">
                <a:solidFill>
                  <a:srgbClr val="FFFFFF"/>
                </a:solidFill>
              </a14:hiddenFill>
            </a:ext>
          </a:extLst>
        </p:spPr>
      </p:pic>
      <p:sp>
        <p:nvSpPr>
          <p:cNvPr id="104450" name="AutoShape 2"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04452" name="AutoShape 4"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104456" name="Picture 8" descr="Image result for elasticsearch logo"/>
          <p:cNvPicPr>
            <a:picLocks noChangeAspect="1" noChangeArrowheads="1"/>
          </p:cNvPicPr>
          <p:nvPr/>
        </p:nvPicPr>
        <p:blipFill>
          <a:blip r:embed="rId28" cstate="print"/>
          <a:srcRect/>
          <a:stretch>
            <a:fillRect/>
          </a:stretch>
        </p:blipFill>
        <p:spPr bwMode="auto">
          <a:xfrm>
            <a:off x="4251515" y="3475281"/>
            <a:ext cx="1316039" cy="1316039"/>
          </a:xfrm>
          <a:prstGeom prst="rect">
            <a:avLst/>
          </a:prstGeom>
          <a:noFill/>
        </p:spPr>
      </p:pic>
      <p:pic>
        <p:nvPicPr>
          <p:cNvPr id="104458" name="Picture 10" descr="Image result for jenkins logo"/>
          <p:cNvPicPr>
            <a:picLocks noChangeAspect="1" noChangeArrowheads="1"/>
          </p:cNvPicPr>
          <p:nvPr/>
        </p:nvPicPr>
        <p:blipFill>
          <a:blip r:embed="rId29" cstate="print"/>
          <a:srcRect/>
          <a:stretch>
            <a:fillRect/>
          </a:stretch>
        </p:blipFill>
        <p:spPr bwMode="auto">
          <a:xfrm>
            <a:off x="338320" y="998153"/>
            <a:ext cx="2671992" cy="859333"/>
          </a:xfrm>
          <a:prstGeom prst="rect">
            <a:avLst/>
          </a:prstGeom>
          <a:noFill/>
        </p:spPr>
      </p:pic>
      <p:pic>
        <p:nvPicPr>
          <p:cNvPr id="7172" name="Picture 4" descr="Afficher l'image d'origine"/>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389952" y="3804261"/>
            <a:ext cx="2382713" cy="50792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8"/>
          <p:cNvGrpSpPr/>
          <p:nvPr/>
        </p:nvGrpSpPr>
        <p:grpSpPr>
          <a:xfrm>
            <a:off x="-24680" y="-27384"/>
            <a:ext cx="12216681" cy="6362349"/>
            <a:chOff x="-18509" y="-20540"/>
            <a:chExt cx="9162510" cy="4771762"/>
          </a:xfrm>
        </p:grpSpPr>
        <p:sp>
          <p:nvSpPr>
            <p:cNvPr id="39" name="Rectangle 38"/>
            <p:cNvSpPr/>
            <p:nvPr/>
          </p:nvSpPr>
          <p:spPr>
            <a:xfrm>
              <a:off x="-18509" y="-20540"/>
              <a:ext cx="9143999" cy="806535"/>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7200" b="1" kern="0" dirty="0" err="1">
                  <a:solidFill>
                    <a:srgbClr val="000000"/>
                  </a:solidFill>
                </a:rPr>
                <a:t>Big</a:t>
              </a:r>
              <a:r>
                <a:rPr lang="fr-FR" sz="7200" b="1" kern="0" dirty="0">
                  <a:solidFill>
                    <a:srgbClr val="000000"/>
                  </a:solidFill>
                </a:rPr>
                <a:t> </a:t>
              </a:r>
              <a:r>
                <a:rPr lang="fr-FR" sz="7200" b="1" kern="0" dirty="0" smtClean="0">
                  <a:solidFill>
                    <a:srgbClr val="000000"/>
                  </a:solidFill>
                </a:rPr>
                <a:t>OSS </a:t>
              </a:r>
              <a:r>
                <a:rPr lang="fr-FR" sz="7200" b="1" kern="0" dirty="0" err="1" smtClean="0">
                  <a:solidFill>
                    <a:srgbClr val="000000"/>
                  </a:solidFill>
                </a:rPr>
                <a:t>consummers</a:t>
              </a:r>
              <a:endParaRPr lang="en-US" sz="1600" b="1" dirty="0">
                <a:solidFill>
                  <a:srgbClr val="000000"/>
                </a:solidFill>
              </a:endParaRPr>
            </a:p>
          </p:txBody>
        </p:sp>
        <p:grpSp>
          <p:nvGrpSpPr>
            <p:cNvPr id="7" name="Group 6"/>
            <p:cNvGrpSpPr/>
            <p:nvPr/>
          </p:nvGrpSpPr>
          <p:grpSpPr>
            <a:xfrm>
              <a:off x="1" y="4318029"/>
              <a:ext cx="9144000" cy="433193"/>
              <a:chOff x="1" y="4318029"/>
              <a:chExt cx="9144000" cy="433193"/>
            </a:xfrm>
          </p:grpSpPr>
          <p:grpSp>
            <p:nvGrpSpPr>
              <p:cNvPr id="9" name="Group 7"/>
              <p:cNvGrpSpPr/>
              <p:nvPr/>
            </p:nvGrpSpPr>
            <p:grpSpPr>
              <a:xfrm>
                <a:off x="1" y="4318029"/>
                <a:ext cx="9144000" cy="433193"/>
                <a:chOff x="0" y="5630808"/>
                <a:chExt cx="12190413" cy="577516"/>
              </a:xfrm>
            </p:grpSpPr>
            <p:sp>
              <p:nvSpPr>
                <p:cNvPr id="46" name="Rectangle 45"/>
                <p:cNvSpPr/>
                <p:nvPr/>
              </p:nvSpPr>
              <p:spPr>
                <a:xfrm>
                  <a:off x="0" y="5630808"/>
                  <a:ext cx="12190413" cy="577516"/>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cxnSp>
              <p:nvCxnSpPr>
                <p:cNvPr id="47" name="Straight Connector 46"/>
                <p:cNvCxnSpPr/>
                <p:nvPr/>
              </p:nvCxnSpPr>
              <p:spPr>
                <a:xfrm>
                  <a:off x="11333747" y="5715000"/>
                  <a:ext cx="0" cy="3970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58186" y="5688509"/>
                  <a:ext cx="8534073" cy="444137"/>
                </a:xfrm>
                <a:prstGeom prst="rect">
                  <a:avLst/>
                </a:prstGeom>
                <a:noFill/>
              </p:spPr>
              <p:txBody>
                <a:bodyPr wrap="none" lIns="48000" tIns="48000" rIns="48000" bIns="48000" rtlCol="0" anchor="ctr">
                  <a:noAutofit/>
                </a:bodyPr>
                <a:lstStyle/>
                <a:p>
                  <a:pPr algn="r"/>
                  <a:r>
                    <a:rPr lang="en-US" sz="3200" b="1" kern="0" cap="all" dirty="0" smtClean="0">
                      <a:latin typeface="Arial"/>
                    </a:rPr>
                    <a:t>OPENSOURCE</a:t>
                  </a:r>
                  <a:endParaRPr lang="fr-FR" sz="3200" b="1" dirty="0"/>
                </a:p>
              </p:txBody>
            </p:sp>
          </p:grpSp>
          <p:pic>
            <p:nvPicPr>
              <p:cNvPr id="49" name="Picture 6" descr="https://ressources.safe.socgen/image/image_gallery?uuid=472baf6c-60ae-49dc-a622-890614d32431&amp;groupId=220405&amp;t=1437482360208"/>
              <p:cNvPicPr>
                <a:picLocks noChangeAspect="1" noChangeArrowheads="1"/>
              </p:cNvPicPr>
              <p:nvPr/>
            </p:nvPicPr>
            <p:blipFill>
              <a:blip r:embed="rId31" cstate="print"/>
              <a:srcRect r="64296"/>
              <a:stretch>
                <a:fillRect/>
              </a:stretch>
            </p:blipFill>
            <p:spPr bwMode="auto">
              <a:xfrm>
                <a:off x="243991" y="4358322"/>
                <a:ext cx="2324123" cy="358774"/>
              </a:xfrm>
              <a:prstGeom prst="rect">
                <a:avLst/>
              </a:prstGeom>
              <a:noFill/>
            </p:spPr>
          </p:pic>
          <p:pic>
            <p:nvPicPr>
              <p:cNvPr id="50" name="Picture 2" descr="See original image"/>
              <p:cNvPicPr>
                <a:picLocks noChangeAspect="1" noChangeArrowheads="1"/>
              </p:cNvPicPr>
              <p:nvPr/>
            </p:nvPicPr>
            <p:blipFill>
              <a:blip r:embed="rId32" cstate="print"/>
              <a:srcRect r="61721"/>
              <a:stretch>
                <a:fillRect/>
              </a:stretch>
            </p:blipFill>
            <p:spPr bwMode="auto">
              <a:xfrm>
                <a:off x="8671230" y="4358956"/>
                <a:ext cx="368233" cy="365760"/>
              </a:xfrm>
              <a:prstGeom prst="rect">
                <a:avLst/>
              </a:prstGeom>
              <a:noFill/>
            </p:spPr>
          </p:pic>
        </p:grpSp>
      </p:grpSp>
      <p:pic>
        <p:nvPicPr>
          <p:cNvPr id="52" name="Picture 2" descr="Apache Parquet logo"/>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559986" y="5176098"/>
            <a:ext cx="2387600" cy="635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690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1+#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1+#ppt_w/2"/>
                                          </p:val>
                                        </p:tav>
                                        <p:tav tm="100000">
                                          <p:val>
                                            <p:strVal val="#ppt_x"/>
                                          </p:val>
                                        </p:tav>
                                      </p:tavLst>
                                    </p:anim>
                                    <p:anim calcmode="lin" valueType="num">
                                      <p:cBhvr additive="base">
                                        <p:cTn id="63" dur="5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1+#ppt_w/2"/>
                                          </p:val>
                                        </p:tav>
                                        <p:tav tm="100000">
                                          <p:val>
                                            <p:strVal val="#ppt_x"/>
                                          </p:val>
                                        </p:tav>
                                      </p:tavLst>
                                    </p:anim>
                                    <p:anim calcmode="lin" valueType="num">
                                      <p:cBhvr additive="base">
                                        <p:cTn id="71" dur="500" fill="hold"/>
                                        <p:tgtEl>
                                          <p:spTgt spid="29"/>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fill="hold"/>
                                        <p:tgtEl>
                                          <p:spTgt spid="30"/>
                                        </p:tgtEl>
                                        <p:attrNameLst>
                                          <p:attrName>ppt_x</p:attrName>
                                        </p:attrNameLst>
                                      </p:cBhvr>
                                      <p:tavLst>
                                        <p:tav tm="0">
                                          <p:val>
                                            <p:strVal val="1+#ppt_w/2"/>
                                          </p:val>
                                        </p:tav>
                                        <p:tav tm="100000">
                                          <p:val>
                                            <p:strVal val="#ppt_x"/>
                                          </p:val>
                                        </p:tav>
                                      </p:tavLst>
                                    </p:anim>
                                    <p:anim calcmode="lin" valueType="num">
                                      <p:cBhvr additive="base">
                                        <p:cTn id="75" dur="500" fill="hold"/>
                                        <p:tgtEl>
                                          <p:spTgt spid="30"/>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1+#ppt_w/2"/>
                                          </p:val>
                                        </p:tav>
                                        <p:tav tm="100000">
                                          <p:val>
                                            <p:strVal val="#ppt_x"/>
                                          </p:val>
                                        </p:tav>
                                      </p:tavLst>
                                    </p:anim>
                                    <p:anim calcmode="lin" valueType="num">
                                      <p:cBhvr additive="base">
                                        <p:cTn id="79" dur="500" fill="hold"/>
                                        <p:tgtEl>
                                          <p:spTgt spid="32"/>
                                        </p:tgtEl>
                                        <p:attrNameLst>
                                          <p:attrName>ppt_y</p:attrName>
                                        </p:attrNameLst>
                                      </p:cBhvr>
                                      <p:tavLst>
                                        <p:tav tm="0">
                                          <p:val>
                                            <p:strVal val="#ppt_y"/>
                                          </p:val>
                                        </p:tav>
                                        <p:tav tm="100000">
                                          <p:val>
                                            <p:strVal val="#ppt_y"/>
                                          </p:val>
                                        </p:tav>
                                      </p:tavLst>
                                    </p:anim>
                                  </p:childTnLst>
                                </p:cTn>
                              </p:par>
                              <p:par>
                                <p:cTn id="80" presetID="2" presetClass="entr" presetSubtype="2"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1+#ppt_w/2"/>
                                          </p:val>
                                        </p:tav>
                                        <p:tav tm="100000">
                                          <p:val>
                                            <p:strVal val="#ppt_x"/>
                                          </p:val>
                                        </p:tav>
                                      </p:tavLst>
                                    </p:anim>
                                    <p:anim calcmode="lin" valueType="num">
                                      <p:cBhvr additive="base">
                                        <p:cTn id="83" dur="500" fill="hold"/>
                                        <p:tgtEl>
                                          <p:spTgt spid="33"/>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fill="hold"/>
                                        <p:tgtEl>
                                          <p:spTgt spid="34"/>
                                        </p:tgtEl>
                                        <p:attrNameLst>
                                          <p:attrName>ppt_x</p:attrName>
                                        </p:attrNameLst>
                                      </p:cBhvr>
                                      <p:tavLst>
                                        <p:tav tm="0">
                                          <p:val>
                                            <p:strVal val="1+#ppt_w/2"/>
                                          </p:val>
                                        </p:tav>
                                        <p:tav tm="100000">
                                          <p:val>
                                            <p:strVal val="#ppt_x"/>
                                          </p:val>
                                        </p:tav>
                                      </p:tavLst>
                                    </p:anim>
                                    <p:anim calcmode="lin" valueType="num">
                                      <p:cBhvr additive="base">
                                        <p:cTn id="87" dur="500" fill="hold"/>
                                        <p:tgtEl>
                                          <p:spTgt spid="34"/>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1+#ppt_w/2"/>
                                          </p:val>
                                        </p:tav>
                                        <p:tav tm="100000">
                                          <p:val>
                                            <p:strVal val="#ppt_x"/>
                                          </p:val>
                                        </p:tav>
                                      </p:tavLst>
                                    </p:anim>
                                    <p:anim calcmode="lin" valueType="num">
                                      <p:cBhvr additive="base">
                                        <p:cTn id="91" dur="500" fill="hold"/>
                                        <p:tgtEl>
                                          <p:spTgt spid="38"/>
                                        </p:tgtEl>
                                        <p:attrNameLst>
                                          <p:attrName>ppt_y</p:attrName>
                                        </p:attrNameLst>
                                      </p:cBhvr>
                                      <p:tavLst>
                                        <p:tav tm="0">
                                          <p:val>
                                            <p:strVal val="#ppt_y"/>
                                          </p:val>
                                        </p:tav>
                                        <p:tav tm="100000">
                                          <p:val>
                                            <p:strVal val="#ppt_y"/>
                                          </p:val>
                                        </p:tav>
                                      </p:tavLst>
                                    </p:anim>
                                  </p:childTnLst>
                                </p:cTn>
                              </p:par>
                              <p:par>
                                <p:cTn id="92" presetID="2" presetClass="entr" presetSubtype="2"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additive="base">
                                        <p:cTn id="94" dur="500" fill="hold"/>
                                        <p:tgtEl>
                                          <p:spTgt spid="40"/>
                                        </p:tgtEl>
                                        <p:attrNameLst>
                                          <p:attrName>ppt_x</p:attrName>
                                        </p:attrNameLst>
                                      </p:cBhvr>
                                      <p:tavLst>
                                        <p:tav tm="0">
                                          <p:val>
                                            <p:strVal val="1+#ppt_w/2"/>
                                          </p:val>
                                        </p:tav>
                                        <p:tav tm="100000">
                                          <p:val>
                                            <p:strVal val="#ppt_x"/>
                                          </p:val>
                                        </p:tav>
                                      </p:tavLst>
                                    </p:anim>
                                    <p:anim calcmode="lin" valueType="num">
                                      <p:cBhvr additive="base">
                                        <p:cTn id="95" dur="500" fill="hold"/>
                                        <p:tgtEl>
                                          <p:spTgt spid="40"/>
                                        </p:tgtEl>
                                        <p:attrNameLst>
                                          <p:attrName>ppt_y</p:attrName>
                                        </p:attrNameLst>
                                      </p:cBhvr>
                                      <p:tavLst>
                                        <p:tav tm="0">
                                          <p:val>
                                            <p:strVal val="#ppt_y"/>
                                          </p:val>
                                        </p:tav>
                                        <p:tav tm="100000">
                                          <p:val>
                                            <p:strVal val="#ppt_y"/>
                                          </p:val>
                                        </p:tav>
                                      </p:tavLst>
                                    </p:anim>
                                  </p:childTnLst>
                                </p:cTn>
                              </p:par>
                              <p:par>
                                <p:cTn id="96" presetID="2" presetClass="entr" presetSubtype="2" fill="hold" nodeType="with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500" fill="hold"/>
                                        <p:tgtEl>
                                          <p:spTgt spid="42"/>
                                        </p:tgtEl>
                                        <p:attrNameLst>
                                          <p:attrName>ppt_x</p:attrName>
                                        </p:attrNameLst>
                                      </p:cBhvr>
                                      <p:tavLst>
                                        <p:tav tm="0">
                                          <p:val>
                                            <p:strVal val="1+#ppt_w/2"/>
                                          </p:val>
                                        </p:tav>
                                        <p:tav tm="100000">
                                          <p:val>
                                            <p:strVal val="#ppt_x"/>
                                          </p:val>
                                        </p:tav>
                                      </p:tavLst>
                                    </p:anim>
                                    <p:anim calcmode="lin" valueType="num">
                                      <p:cBhvr additive="base">
                                        <p:cTn id="99" dur="500" fill="hold"/>
                                        <p:tgtEl>
                                          <p:spTgt spid="42"/>
                                        </p:tgtEl>
                                        <p:attrNameLst>
                                          <p:attrName>ppt_y</p:attrName>
                                        </p:attrNameLst>
                                      </p:cBhvr>
                                      <p:tavLst>
                                        <p:tav tm="0">
                                          <p:val>
                                            <p:strVal val="#ppt_y"/>
                                          </p:val>
                                        </p:tav>
                                        <p:tav tm="100000">
                                          <p:val>
                                            <p:strVal val="#ppt_y"/>
                                          </p:val>
                                        </p:tav>
                                      </p:tavLst>
                                    </p:anim>
                                  </p:childTnLst>
                                </p:cTn>
                              </p:par>
                              <p:par>
                                <p:cTn id="100" presetID="2" presetClass="entr" presetSubtype="2" fill="hold" nodeType="with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500" fill="hold"/>
                                        <p:tgtEl>
                                          <p:spTgt spid="43"/>
                                        </p:tgtEl>
                                        <p:attrNameLst>
                                          <p:attrName>ppt_x</p:attrName>
                                        </p:attrNameLst>
                                      </p:cBhvr>
                                      <p:tavLst>
                                        <p:tav tm="0">
                                          <p:val>
                                            <p:strVal val="1+#ppt_w/2"/>
                                          </p:val>
                                        </p:tav>
                                        <p:tav tm="100000">
                                          <p:val>
                                            <p:strVal val="#ppt_x"/>
                                          </p:val>
                                        </p:tav>
                                      </p:tavLst>
                                    </p:anim>
                                    <p:anim calcmode="lin" valueType="num">
                                      <p:cBhvr additive="base">
                                        <p:cTn id="103" dur="500" fill="hold"/>
                                        <p:tgtEl>
                                          <p:spTgt spid="43"/>
                                        </p:tgtEl>
                                        <p:attrNameLst>
                                          <p:attrName>ppt_y</p:attrName>
                                        </p:attrNameLst>
                                      </p:cBhvr>
                                      <p:tavLst>
                                        <p:tav tm="0">
                                          <p:val>
                                            <p:strVal val="#ppt_y"/>
                                          </p:val>
                                        </p:tav>
                                        <p:tav tm="100000">
                                          <p:val>
                                            <p:strVal val="#ppt_y"/>
                                          </p:val>
                                        </p:tav>
                                      </p:tavLst>
                                    </p:anim>
                                  </p:childTnLst>
                                </p:cTn>
                              </p:par>
                              <p:par>
                                <p:cTn id="104" presetID="2" presetClass="entr" presetSubtype="2"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additive="base">
                                        <p:cTn id="106" dur="500" fill="hold"/>
                                        <p:tgtEl>
                                          <p:spTgt spid="44"/>
                                        </p:tgtEl>
                                        <p:attrNameLst>
                                          <p:attrName>ppt_x</p:attrName>
                                        </p:attrNameLst>
                                      </p:cBhvr>
                                      <p:tavLst>
                                        <p:tav tm="0">
                                          <p:val>
                                            <p:strVal val="1+#ppt_w/2"/>
                                          </p:val>
                                        </p:tav>
                                        <p:tav tm="100000">
                                          <p:val>
                                            <p:strVal val="#ppt_x"/>
                                          </p:val>
                                        </p:tav>
                                      </p:tavLst>
                                    </p:anim>
                                    <p:anim calcmode="lin" valueType="num">
                                      <p:cBhvr additive="base">
                                        <p:cTn id="107" dur="500" fill="hold"/>
                                        <p:tgtEl>
                                          <p:spTgt spid="44"/>
                                        </p:tgtEl>
                                        <p:attrNameLst>
                                          <p:attrName>ppt_y</p:attrName>
                                        </p:attrNameLst>
                                      </p:cBhvr>
                                      <p:tavLst>
                                        <p:tav tm="0">
                                          <p:val>
                                            <p:strVal val="#ppt_y"/>
                                          </p:val>
                                        </p:tav>
                                        <p:tav tm="100000">
                                          <p:val>
                                            <p:strVal val="#ppt_y"/>
                                          </p:val>
                                        </p:tav>
                                      </p:tavLst>
                                    </p:anim>
                                  </p:childTnLst>
                                </p:cTn>
                              </p:par>
                              <p:par>
                                <p:cTn id="108" presetID="2" presetClass="entr" presetSubtype="2" fill="hold" nodeType="withEffect">
                                  <p:stCondLst>
                                    <p:cond delay="0"/>
                                  </p:stCondLst>
                                  <p:childTnLst>
                                    <p:set>
                                      <p:cBhvr>
                                        <p:cTn id="109" dur="1" fill="hold">
                                          <p:stCondLst>
                                            <p:cond delay="0"/>
                                          </p:stCondLst>
                                        </p:cTn>
                                        <p:tgtEl>
                                          <p:spTgt spid="8194"/>
                                        </p:tgtEl>
                                        <p:attrNameLst>
                                          <p:attrName>style.visibility</p:attrName>
                                        </p:attrNameLst>
                                      </p:cBhvr>
                                      <p:to>
                                        <p:strVal val="visible"/>
                                      </p:to>
                                    </p:set>
                                    <p:anim calcmode="lin" valueType="num">
                                      <p:cBhvr additive="base">
                                        <p:cTn id="110" dur="500" fill="hold"/>
                                        <p:tgtEl>
                                          <p:spTgt spid="8194"/>
                                        </p:tgtEl>
                                        <p:attrNameLst>
                                          <p:attrName>ppt_x</p:attrName>
                                        </p:attrNameLst>
                                      </p:cBhvr>
                                      <p:tavLst>
                                        <p:tav tm="0">
                                          <p:val>
                                            <p:strVal val="1+#ppt_w/2"/>
                                          </p:val>
                                        </p:tav>
                                        <p:tav tm="100000">
                                          <p:val>
                                            <p:strVal val="#ppt_x"/>
                                          </p:val>
                                        </p:tav>
                                      </p:tavLst>
                                    </p:anim>
                                    <p:anim calcmode="lin" valueType="num">
                                      <p:cBhvr additive="base">
                                        <p:cTn id="111" dur="500" fill="hold"/>
                                        <p:tgtEl>
                                          <p:spTgt spid="8194"/>
                                        </p:tgtEl>
                                        <p:attrNameLst>
                                          <p:attrName>ppt_y</p:attrName>
                                        </p:attrNameLst>
                                      </p:cBhvr>
                                      <p:tavLst>
                                        <p:tav tm="0">
                                          <p:val>
                                            <p:strVal val="#ppt_y"/>
                                          </p:val>
                                        </p:tav>
                                        <p:tav tm="100000">
                                          <p:val>
                                            <p:strVal val="#ppt_y"/>
                                          </p:val>
                                        </p:tav>
                                      </p:tavLst>
                                    </p:anim>
                                  </p:childTnLst>
                                </p:cTn>
                              </p:par>
                              <p:par>
                                <p:cTn id="112" presetID="2" presetClass="entr" presetSubtype="2" fill="hold" grpId="0" nodeType="withEffect" nodePh="1">
                                  <p:stCondLst>
                                    <p:cond delay="0"/>
                                  </p:stCondLst>
                                  <p:endCondLst>
                                    <p:cond evt="begin" delay="0">
                                      <p:tn val="112"/>
                                    </p:cond>
                                  </p:endCondLst>
                                  <p:childTnLst>
                                    <p:set>
                                      <p:cBhvr>
                                        <p:cTn id="113" dur="1" fill="hold">
                                          <p:stCondLst>
                                            <p:cond delay="0"/>
                                          </p:stCondLst>
                                        </p:cTn>
                                        <p:tgtEl>
                                          <p:spTgt spid="104450"/>
                                        </p:tgtEl>
                                        <p:attrNameLst>
                                          <p:attrName>style.visibility</p:attrName>
                                        </p:attrNameLst>
                                      </p:cBhvr>
                                      <p:to>
                                        <p:strVal val="visible"/>
                                      </p:to>
                                    </p:set>
                                    <p:anim calcmode="lin" valueType="num">
                                      <p:cBhvr additive="base">
                                        <p:cTn id="114" dur="500" fill="hold"/>
                                        <p:tgtEl>
                                          <p:spTgt spid="104450"/>
                                        </p:tgtEl>
                                        <p:attrNameLst>
                                          <p:attrName>ppt_x</p:attrName>
                                        </p:attrNameLst>
                                      </p:cBhvr>
                                      <p:tavLst>
                                        <p:tav tm="0">
                                          <p:val>
                                            <p:strVal val="1+#ppt_w/2"/>
                                          </p:val>
                                        </p:tav>
                                        <p:tav tm="100000">
                                          <p:val>
                                            <p:strVal val="#ppt_x"/>
                                          </p:val>
                                        </p:tav>
                                      </p:tavLst>
                                    </p:anim>
                                    <p:anim calcmode="lin" valueType="num">
                                      <p:cBhvr additive="base">
                                        <p:cTn id="115" dur="500" fill="hold"/>
                                        <p:tgtEl>
                                          <p:spTgt spid="104450"/>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nodePh="1">
                                  <p:stCondLst>
                                    <p:cond delay="0"/>
                                  </p:stCondLst>
                                  <p:endCondLst>
                                    <p:cond evt="begin" delay="0">
                                      <p:tn val="116"/>
                                    </p:cond>
                                  </p:endCondLst>
                                  <p:childTnLst>
                                    <p:set>
                                      <p:cBhvr>
                                        <p:cTn id="117" dur="1" fill="hold">
                                          <p:stCondLst>
                                            <p:cond delay="0"/>
                                          </p:stCondLst>
                                        </p:cTn>
                                        <p:tgtEl>
                                          <p:spTgt spid="104452"/>
                                        </p:tgtEl>
                                        <p:attrNameLst>
                                          <p:attrName>style.visibility</p:attrName>
                                        </p:attrNameLst>
                                      </p:cBhvr>
                                      <p:to>
                                        <p:strVal val="visible"/>
                                      </p:to>
                                    </p:set>
                                    <p:anim calcmode="lin" valueType="num">
                                      <p:cBhvr additive="base">
                                        <p:cTn id="118" dur="500" fill="hold"/>
                                        <p:tgtEl>
                                          <p:spTgt spid="104452"/>
                                        </p:tgtEl>
                                        <p:attrNameLst>
                                          <p:attrName>ppt_x</p:attrName>
                                        </p:attrNameLst>
                                      </p:cBhvr>
                                      <p:tavLst>
                                        <p:tav tm="0">
                                          <p:val>
                                            <p:strVal val="1+#ppt_w/2"/>
                                          </p:val>
                                        </p:tav>
                                        <p:tav tm="100000">
                                          <p:val>
                                            <p:strVal val="#ppt_x"/>
                                          </p:val>
                                        </p:tav>
                                      </p:tavLst>
                                    </p:anim>
                                    <p:anim calcmode="lin" valueType="num">
                                      <p:cBhvr additive="base">
                                        <p:cTn id="119" dur="500" fill="hold"/>
                                        <p:tgtEl>
                                          <p:spTgt spid="104452"/>
                                        </p:tgtEl>
                                        <p:attrNameLst>
                                          <p:attrName>ppt_y</p:attrName>
                                        </p:attrNameLst>
                                      </p:cBhvr>
                                      <p:tavLst>
                                        <p:tav tm="0">
                                          <p:val>
                                            <p:strVal val="#ppt_y"/>
                                          </p:val>
                                        </p:tav>
                                        <p:tav tm="100000">
                                          <p:val>
                                            <p:strVal val="#ppt_y"/>
                                          </p:val>
                                        </p:tav>
                                      </p:tavLst>
                                    </p:anim>
                                  </p:childTnLst>
                                </p:cTn>
                              </p:par>
                              <p:par>
                                <p:cTn id="120" presetID="2" presetClass="entr" presetSubtype="2" fill="hold" nodeType="withEffect">
                                  <p:stCondLst>
                                    <p:cond delay="0"/>
                                  </p:stCondLst>
                                  <p:childTnLst>
                                    <p:set>
                                      <p:cBhvr>
                                        <p:cTn id="121" dur="1" fill="hold">
                                          <p:stCondLst>
                                            <p:cond delay="0"/>
                                          </p:stCondLst>
                                        </p:cTn>
                                        <p:tgtEl>
                                          <p:spTgt spid="104456"/>
                                        </p:tgtEl>
                                        <p:attrNameLst>
                                          <p:attrName>style.visibility</p:attrName>
                                        </p:attrNameLst>
                                      </p:cBhvr>
                                      <p:to>
                                        <p:strVal val="visible"/>
                                      </p:to>
                                    </p:set>
                                    <p:anim calcmode="lin" valueType="num">
                                      <p:cBhvr additive="base">
                                        <p:cTn id="122" dur="500" fill="hold"/>
                                        <p:tgtEl>
                                          <p:spTgt spid="104456"/>
                                        </p:tgtEl>
                                        <p:attrNameLst>
                                          <p:attrName>ppt_x</p:attrName>
                                        </p:attrNameLst>
                                      </p:cBhvr>
                                      <p:tavLst>
                                        <p:tav tm="0">
                                          <p:val>
                                            <p:strVal val="1+#ppt_w/2"/>
                                          </p:val>
                                        </p:tav>
                                        <p:tav tm="100000">
                                          <p:val>
                                            <p:strVal val="#ppt_x"/>
                                          </p:val>
                                        </p:tav>
                                      </p:tavLst>
                                    </p:anim>
                                    <p:anim calcmode="lin" valueType="num">
                                      <p:cBhvr additive="base">
                                        <p:cTn id="123" dur="500" fill="hold"/>
                                        <p:tgtEl>
                                          <p:spTgt spid="104456"/>
                                        </p:tgtEl>
                                        <p:attrNameLst>
                                          <p:attrName>ppt_y</p:attrName>
                                        </p:attrNameLst>
                                      </p:cBhvr>
                                      <p:tavLst>
                                        <p:tav tm="0">
                                          <p:val>
                                            <p:strVal val="#ppt_y"/>
                                          </p:val>
                                        </p:tav>
                                        <p:tav tm="100000">
                                          <p:val>
                                            <p:strVal val="#ppt_y"/>
                                          </p:val>
                                        </p:tav>
                                      </p:tavLst>
                                    </p:anim>
                                  </p:childTnLst>
                                </p:cTn>
                              </p:par>
                              <p:par>
                                <p:cTn id="124" presetID="2" presetClass="entr" presetSubtype="2" fill="hold" nodeType="withEffect">
                                  <p:stCondLst>
                                    <p:cond delay="0"/>
                                  </p:stCondLst>
                                  <p:childTnLst>
                                    <p:set>
                                      <p:cBhvr>
                                        <p:cTn id="125" dur="1" fill="hold">
                                          <p:stCondLst>
                                            <p:cond delay="0"/>
                                          </p:stCondLst>
                                        </p:cTn>
                                        <p:tgtEl>
                                          <p:spTgt spid="104458"/>
                                        </p:tgtEl>
                                        <p:attrNameLst>
                                          <p:attrName>style.visibility</p:attrName>
                                        </p:attrNameLst>
                                      </p:cBhvr>
                                      <p:to>
                                        <p:strVal val="visible"/>
                                      </p:to>
                                    </p:set>
                                    <p:anim calcmode="lin" valueType="num">
                                      <p:cBhvr additive="base">
                                        <p:cTn id="126" dur="500" fill="hold"/>
                                        <p:tgtEl>
                                          <p:spTgt spid="104458"/>
                                        </p:tgtEl>
                                        <p:attrNameLst>
                                          <p:attrName>ppt_x</p:attrName>
                                        </p:attrNameLst>
                                      </p:cBhvr>
                                      <p:tavLst>
                                        <p:tav tm="0">
                                          <p:val>
                                            <p:strVal val="1+#ppt_w/2"/>
                                          </p:val>
                                        </p:tav>
                                        <p:tav tm="100000">
                                          <p:val>
                                            <p:strVal val="#ppt_x"/>
                                          </p:val>
                                        </p:tav>
                                      </p:tavLst>
                                    </p:anim>
                                    <p:anim calcmode="lin" valueType="num">
                                      <p:cBhvr additive="base">
                                        <p:cTn id="127" dur="500" fill="hold"/>
                                        <p:tgtEl>
                                          <p:spTgt spid="104458"/>
                                        </p:tgtEl>
                                        <p:attrNameLst>
                                          <p:attrName>ppt_y</p:attrName>
                                        </p:attrNameLst>
                                      </p:cBhvr>
                                      <p:tavLst>
                                        <p:tav tm="0">
                                          <p:val>
                                            <p:strVal val="#ppt_y"/>
                                          </p:val>
                                        </p:tav>
                                        <p:tav tm="100000">
                                          <p:val>
                                            <p:strVal val="#ppt_y"/>
                                          </p:val>
                                        </p:tav>
                                      </p:tavLst>
                                    </p:anim>
                                  </p:childTnLst>
                                </p:cTn>
                              </p:par>
                              <p:par>
                                <p:cTn id="128" presetID="2" presetClass="entr" presetSubtype="2" fill="hold" nodeType="withEffect">
                                  <p:stCondLst>
                                    <p:cond delay="0"/>
                                  </p:stCondLst>
                                  <p:childTnLst>
                                    <p:set>
                                      <p:cBhvr>
                                        <p:cTn id="129" dur="1" fill="hold">
                                          <p:stCondLst>
                                            <p:cond delay="0"/>
                                          </p:stCondLst>
                                        </p:cTn>
                                        <p:tgtEl>
                                          <p:spTgt spid="7172"/>
                                        </p:tgtEl>
                                        <p:attrNameLst>
                                          <p:attrName>style.visibility</p:attrName>
                                        </p:attrNameLst>
                                      </p:cBhvr>
                                      <p:to>
                                        <p:strVal val="visible"/>
                                      </p:to>
                                    </p:set>
                                    <p:anim calcmode="lin" valueType="num">
                                      <p:cBhvr additive="base">
                                        <p:cTn id="130" dur="500" fill="hold"/>
                                        <p:tgtEl>
                                          <p:spTgt spid="7172"/>
                                        </p:tgtEl>
                                        <p:attrNameLst>
                                          <p:attrName>ppt_x</p:attrName>
                                        </p:attrNameLst>
                                      </p:cBhvr>
                                      <p:tavLst>
                                        <p:tav tm="0">
                                          <p:val>
                                            <p:strVal val="1+#ppt_w/2"/>
                                          </p:val>
                                        </p:tav>
                                        <p:tav tm="100000">
                                          <p:val>
                                            <p:strVal val="#ppt_x"/>
                                          </p:val>
                                        </p:tav>
                                      </p:tavLst>
                                    </p:anim>
                                    <p:anim calcmode="lin" valueType="num">
                                      <p:cBhvr additive="base">
                                        <p:cTn id="131" dur="500" fill="hold"/>
                                        <p:tgtEl>
                                          <p:spTgt spid="7172"/>
                                        </p:tgtEl>
                                        <p:attrNameLst>
                                          <p:attrName>ppt_y</p:attrName>
                                        </p:attrNameLst>
                                      </p:cBhvr>
                                      <p:tavLst>
                                        <p:tav tm="0">
                                          <p:val>
                                            <p:strVal val="#ppt_y"/>
                                          </p:val>
                                        </p:tav>
                                        <p:tav tm="100000">
                                          <p:val>
                                            <p:strVal val="#ppt_y"/>
                                          </p:val>
                                        </p:tav>
                                      </p:tavLst>
                                    </p:anim>
                                  </p:childTnLst>
                                </p:cTn>
                              </p:par>
                              <p:par>
                                <p:cTn id="132" presetID="2" presetClass="entr" presetSubtype="2" fill="hold" nodeType="withEffect">
                                  <p:stCondLst>
                                    <p:cond delay="0"/>
                                  </p:stCondLst>
                                  <p:childTnLst>
                                    <p:set>
                                      <p:cBhvr>
                                        <p:cTn id="133" dur="1" fill="hold">
                                          <p:stCondLst>
                                            <p:cond delay="0"/>
                                          </p:stCondLst>
                                        </p:cTn>
                                        <p:tgtEl>
                                          <p:spTgt spid="52"/>
                                        </p:tgtEl>
                                        <p:attrNameLst>
                                          <p:attrName>style.visibility</p:attrName>
                                        </p:attrNameLst>
                                      </p:cBhvr>
                                      <p:to>
                                        <p:strVal val="visible"/>
                                      </p:to>
                                    </p:set>
                                    <p:anim calcmode="lin" valueType="num">
                                      <p:cBhvr additive="base">
                                        <p:cTn id="134" dur="500" fill="hold"/>
                                        <p:tgtEl>
                                          <p:spTgt spid="52"/>
                                        </p:tgtEl>
                                        <p:attrNameLst>
                                          <p:attrName>ppt_x</p:attrName>
                                        </p:attrNameLst>
                                      </p:cBhvr>
                                      <p:tavLst>
                                        <p:tav tm="0">
                                          <p:val>
                                            <p:strVal val="1+#ppt_w/2"/>
                                          </p:val>
                                        </p:tav>
                                        <p:tav tm="100000">
                                          <p:val>
                                            <p:strVal val="#ppt_x"/>
                                          </p:val>
                                        </p:tav>
                                      </p:tavLst>
                                    </p:anim>
                                    <p:anim calcmode="lin" valueType="num">
                                      <p:cBhvr additive="base">
                                        <p:cTn id="135"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 grpId="0" animBg="1"/>
      <p:bldP spid="104450" grpId="0"/>
      <p:bldP spid="1044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smtClean="0"/>
              <a:t>jaime_les_chats</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pic>
        <p:nvPicPr>
          <p:cNvPr id="8" name="Picture 8" descr="Afficher l'image d'origine"/>
          <p:cNvPicPr>
            <a:picLocks noChangeAspect="1" noChangeArrowheads="1"/>
          </p:cNvPicPr>
          <p:nvPr/>
        </p:nvPicPr>
        <p:blipFill>
          <a:blip r:embed="rId5"/>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val="1399817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52736"/>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1</a:t>
            </a:r>
          </a:p>
          <a:p>
            <a:pPr marL="514350" indent="-514350"/>
            <a:r>
              <a:rPr lang="fr-FR" sz="3600" dirty="0" smtClean="0">
                <a:latin typeface="Baskerville Old Face" pitchFamily="18" charset="0"/>
              </a:rPr>
              <a:t>	 « N'attendez pas d'avoir soif pour tirer l'eau du puits. »</a:t>
            </a:r>
            <a:r>
              <a:rPr lang="fr-FR" sz="3600" dirty="0" smtClean="0">
                <a:solidFill>
                  <a:srgbClr val="0070C0"/>
                </a:solidFill>
                <a:latin typeface="Baskerville Old Face" pitchFamily="18" charset="0"/>
              </a:rPr>
              <a:t>*</a:t>
            </a:r>
            <a:r>
              <a:rPr lang="fr-FR" sz="3600" dirty="0" smtClean="0">
                <a:latin typeface="Baskerville Old Face" pitchFamily="18" charset="0"/>
              </a:rPr>
              <a:t> </a:t>
            </a:r>
          </a:p>
        </p:txBody>
      </p:sp>
      <p:sp>
        <p:nvSpPr>
          <p:cNvPr id="8" name="Rectangle 7"/>
          <p:cNvSpPr/>
          <p:nvPr/>
        </p:nvSpPr>
        <p:spPr>
          <a:xfrm>
            <a:off x="407368" y="6093296"/>
            <a:ext cx="8280920" cy="461665"/>
          </a:xfrm>
          <a:prstGeom prst="rect">
            <a:avLst/>
          </a:prstGeom>
        </p:spPr>
        <p:txBody>
          <a:bodyPr wrap="square">
            <a:spAutoFit/>
          </a:bodyPr>
          <a:lstStyle/>
          <a:p>
            <a:r>
              <a:rPr lang="fr-FR" sz="2400" b="1" dirty="0" smtClean="0">
                <a:solidFill>
                  <a:srgbClr val="0070C0"/>
                </a:solidFill>
                <a:latin typeface="Baskerville Old Face" pitchFamily="18" charset="0"/>
              </a:rPr>
              <a:t>*</a:t>
            </a:r>
            <a:r>
              <a:rPr lang="fr-FR" sz="2400" b="1" dirty="0" smtClean="0">
                <a:latin typeface="Baskerville Old Face" pitchFamily="18" charset="0"/>
              </a:rPr>
              <a:t>Proverbe </a:t>
            </a:r>
            <a:r>
              <a:rPr lang="fr-FR" sz="2400" b="1" dirty="0" smtClean="0">
                <a:latin typeface="Baskerville Old Face" pitchFamily="18" charset="0"/>
                <a:hlinkClick r:id="rId3"/>
              </a:rPr>
              <a:t>chinois</a:t>
            </a:r>
            <a:r>
              <a:rPr lang="fr-FR" sz="2400" b="1" dirty="0" smtClean="0">
                <a:latin typeface="Baskerville Old Face" pitchFamily="18" charset="0"/>
              </a:rPr>
              <a:t> ; Dictionnaire des proverbes de la Chine (1980) </a:t>
            </a:r>
            <a:endParaRPr lang="fr-FR" sz="24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87457e41-6cf8-4e91-8924-886622eb9ba8"/>
</p:tagLst>
</file>

<file path=ppt/tags/tag2.xml><?xml version="1.0" encoding="utf-8"?>
<p:tagLst xmlns:a="http://schemas.openxmlformats.org/drawingml/2006/main" xmlns:r="http://schemas.openxmlformats.org/officeDocument/2006/relationships" xmlns:p="http://schemas.openxmlformats.org/presentationml/2006/main">
  <p:tag name="OFFISYNC_SLIDE_GUID" val="759bcd9f-1bbd-433c-9c10-55687cbb33c4"/>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ags/tag4.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5.xml><?xml version="1.0" encoding="utf-8"?>
<p:tagLst xmlns:a="http://schemas.openxmlformats.org/drawingml/2006/main" xmlns:r="http://schemas.openxmlformats.org/officeDocument/2006/relationships" xmlns:p="http://schemas.openxmlformats.org/presentationml/2006/main">
  <p:tag name="OFFISYNC_SLIDE_GUID" val="71ebf88a-0bad-43e2-8516-eea4cfc24efc"/>
</p:tagLst>
</file>

<file path=ppt/tags/tag6.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10819</TotalTime>
  <Words>1734</Words>
  <Application>Microsoft Macintosh PowerPoint</Application>
  <PresentationFormat>Grand écran</PresentationFormat>
  <Paragraphs>217</Paragraphs>
  <Slides>36</Slides>
  <Notes>15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36</vt:i4>
      </vt:variant>
    </vt:vector>
  </HeadingPairs>
  <TitlesOfParts>
    <vt:vector size="45" baseType="lpstr">
      <vt:lpstr>Baskerville Old Face</vt:lpstr>
      <vt:lpstr>Calibri</vt:lpstr>
      <vt:lpstr>Calibri Light</vt:lpstr>
      <vt:lpstr>Consolas</vt:lpstr>
      <vt:lpstr>Impact</vt:lpstr>
      <vt:lpstr>Mangal</vt:lpstr>
      <vt:lpstr>Wingdings</vt:lpstr>
      <vt:lpstr>Arial</vt:lpstr>
      <vt:lpstr>Thème Office</vt:lpstr>
      <vt:lpstr>Présentation PowerPoint</vt:lpstr>
      <vt:lpstr>TABLE DES MATIERES</vt:lpstr>
      <vt:lpstr>Présentation PowerPoint</vt:lpstr>
      <vt:lpstr>Présentation PowerPoint</vt:lpstr>
      <vt:lpstr>Présentation PowerPoint</vt:lpstr>
      <vt:lpstr>DIGITAL TRANSFORMATION PILLARS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WHAT IS NOSQL ?</vt:lpstr>
      <vt:lpstr>Présentation PowerPoint</vt:lpstr>
      <vt:lpstr>HADOOP PROCESSING FRAMEWORKS</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Utilisateur de Microsoft Office</cp:lastModifiedBy>
  <cp:revision>158</cp:revision>
  <dcterms:created xsi:type="dcterms:W3CDTF">2016-09-10T21:18:49Z</dcterms:created>
  <dcterms:modified xsi:type="dcterms:W3CDTF">2017-03-09T12:28:48Z</dcterms:modified>
</cp:coreProperties>
</file>